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10287000" cx="18288000"/>
  <p:notesSz cx="6858000" cy="9144000"/>
  <p:embeddedFontLst>
    <p:embeddedFont>
      <p:font typeface="Montserrat SemiBold"/>
      <p:regular r:id="rId42"/>
      <p:bold r:id="rId43"/>
      <p:italic r:id="rId44"/>
      <p:boldItalic r:id="rId45"/>
    </p:embeddedFont>
    <p:embeddedFont>
      <p:font typeface="Montserrat"/>
      <p:bold r:id="rId46"/>
      <p:boldItalic r:id="rId47"/>
    </p:embeddedFont>
    <p:embeddedFont>
      <p:font typeface="Inter"/>
      <p:bold r:id="rId48"/>
      <p:boldItalic r:id="rId49"/>
    </p:embeddedFont>
    <p:embeddedFont>
      <p:font typeface="Josefin Sans"/>
      <p:bold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2" roundtripDataSignature="AMtx7mhnfMwbBZUmnpCaWv4a35nvuQN0l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MontserratSemiBold-regular.fntdata"/><Relationship Id="rId41" Type="http://schemas.openxmlformats.org/officeDocument/2006/relationships/slide" Target="slides/slide36.xml"/><Relationship Id="rId44" Type="http://schemas.openxmlformats.org/officeDocument/2006/relationships/font" Target="fonts/MontserratSemiBold-italic.fntdata"/><Relationship Id="rId43" Type="http://schemas.openxmlformats.org/officeDocument/2006/relationships/font" Target="fonts/MontserratSemiBold-bold.fntdata"/><Relationship Id="rId46" Type="http://schemas.openxmlformats.org/officeDocument/2006/relationships/font" Target="fonts/Montserrat-bold.fntdata"/><Relationship Id="rId45" Type="http://schemas.openxmlformats.org/officeDocument/2006/relationships/font" Target="fonts/Montserrat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Inter-bold.fntdata"/><Relationship Id="rId47" Type="http://schemas.openxmlformats.org/officeDocument/2006/relationships/font" Target="fonts/Montserrat-boldItalic.fntdata"/><Relationship Id="rId49" Type="http://schemas.openxmlformats.org/officeDocument/2006/relationships/font" Target="fonts/Int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JosefinSans-boldItalic.fntdata"/><Relationship Id="rId50" Type="http://schemas.openxmlformats.org/officeDocument/2006/relationships/font" Target="fonts/JosefinSans-bold.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4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4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4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4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6"/>
          <p:cNvSpPr/>
          <p:nvPr>
            <p:ph idx="2" type="pic"/>
          </p:nvPr>
        </p:nvSpPr>
        <p:spPr>
          <a:xfrm>
            <a:off x="1792288" y="612775"/>
            <a:ext cx="5486400" cy="4114800"/>
          </a:xfrm>
          <a:prstGeom prst="rect">
            <a:avLst/>
          </a:prstGeom>
          <a:noFill/>
          <a:ln>
            <a:noFill/>
          </a:ln>
        </p:spPr>
      </p:sp>
      <p:sp>
        <p:nvSpPr>
          <p:cNvPr id="64" name="Google Shape;64;p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29.png"/><Relationship Id="rId6" Type="http://schemas.openxmlformats.org/officeDocument/2006/relationships/image" Target="../media/image22.png"/><Relationship Id="rId7"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45.png"/><Relationship Id="rId6"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32.png"/><Relationship Id="rId5"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image" Target="../media/image46.png"/><Relationship Id="rId7" Type="http://schemas.openxmlformats.org/officeDocument/2006/relationships/image" Target="../media/image50.png"/><Relationship Id="rId8"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37.png"/><Relationship Id="rId5"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image" Target="../media/image17.png"/><Relationship Id="rId6"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47.png"/><Relationship Id="rId5" Type="http://schemas.openxmlformats.org/officeDocument/2006/relationships/image" Target="../media/image43.png"/><Relationship Id="rId6" Type="http://schemas.openxmlformats.org/officeDocument/2006/relationships/image" Target="../media/image21.png"/><Relationship Id="rId7"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42.png"/><Relationship Id="rId6" Type="http://schemas.openxmlformats.org/officeDocument/2006/relationships/image" Target="../media/image8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9.jp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53.png"/><Relationship Id="rId10" Type="http://schemas.openxmlformats.org/officeDocument/2006/relationships/image" Target="../media/image52.png"/><Relationship Id="rId9" Type="http://schemas.openxmlformats.org/officeDocument/2006/relationships/image" Target="../media/image57.png"/><Relationship Id="rId5" Type="http://schemas.openxmlformats.org/officeDocument/2006/relationships/image" Target="../media/image68.png"/><Relationship Id="rId6" Type="http://schemas.openxmlformats.org/officeDocument/2006/relationships/image" Target="../media/image16.png"/><Relationship Id="rId7" Type="http://schemas.openxmlformats.org/officeDocument/2006/relationships/image" Target="../media/image21.png"/><Relationship Id="rId8"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3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2.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image" Target="../media/image63.png"/><Relationship Id="rId5" Type="http://schemas.openxmlformats.org/officeDocument/2006/relationships/image" Target="../media/image56.png"/><Relationship Id="rId6" Type="http://schemas.openxmlformats.org/officeDocument/2006/relationships/image" Target="../media/image64.png"/><Relationship Id="rId7" Type="http://schemas.openxmlformats.org/officeDocument/2006/relationships/image" Target="../media/image73.png"/><Relationship Id="rId8" Type="http://schemas.openxmlformats.org/officeDocument/2006/relationships/image" Target="../media/image8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6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7.png"/><Relationship Id="rId4" Type="http://schemas.openxmlformats.org/officeDocument/2006/relationships/image" Target="../media/image61.png"/><Relationship Id="rId5" Type="http://schemas.openxmlformats.org/officeDocument/2006/relationships/image" Target="../media/image67.png"/><Relationship Id="rId6" Type="http://schemas.openxmlformats.org/officeDocument/2006/relationships/image" Target="../media/image76.png"/><Relationship Id="rId7" Type="http://schemas.openxmlformats.org/officeDocument/2006/relationships/image" Target="../media/image7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2.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86.jpg"/><Relationship Id="rId6"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16.png"/><Relationship Id="rId6" Type="http://schemas.openxmlformats.org/officeDocument/2006/relationships/image" Target="../media/image60.png"/><Relationship Id="rId7" Type="http://schemas.openxmlformats.org/officeDocument/2006/relationships/image" Target="../media/image8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77.png"/><Relationship Id="rId5" Type="http://schemas.openxmlformats.org/officeDocument/2006/relationships/image" Target="../media/image21.png"/><Relationship Id="rId6" Type="http://schemas.openxmlformats.org/officeDocument/2006/relationships/image" Target="../media/image85.png"/><Relationship Id="rId7" Type="http://schemas.openxmlformats.org/officeDocument/2006/relationships/image" Target="../media/image75.png"/><Relationship Id="rId8" Type="http://schemas.openxmlformats.org/officeDocument/2006/relationships/image" Target="../media/image8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84.png"/><Relationship Id="rId5" Type="http://schemas.openxmlformats.org/officeDocument/2006/relationships/image" Target="../media/image21.png"/><Relationship Id="rId6" Type="http://schemas.openxmlformats.org/officeDocument/2006/relationships/image" Target="../media/image83.png"/><Relationship Id="rId7" Type="http://schemas.openxmlformats.org/officeDocument/2006/relationships/image" Target="../media/image79.png"/><Relationship Id="rId8" Type="http://schemas.openxmlformats.org/officeDocument/2006/relationships/image" Target="../media/image8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6.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2.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28.png"/><Relationship Id="rId6"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1028700" y="1028700"/>
            <a:ext cx="675462" cy="824630"/>
          </a:xfrm>
          <a:prstGeom prst="rect">
            <a:avLst/>
          </a:prstGeom>
          <a:noFill/>
          <a:ln>
            <a:noFill/>
          </a:ln>
        </p:spPr>
      </p:pic>
      <p:pic>
        <p:nvPicPr>
          <p:cNvPr id="85" name="Google Shape;85;p1"/>
          <p:cNvPicPr preferRelativeResize="0"/>
          <p:nvPr/>
        </p:nvPicPr>
        <p:blipFill rotWithShape="1">
          <a:blip r:embed="rId4">
            <a:alphaModFix amt="50000"/>
          </a:blip>
          <a:srcRect b="0" l="0" r="0" t="0"/>
          <a:stretch/>
        </p:blipFill>
        <p:spPr>
          <a:xfrm rot="-1111642">
            <a:off x="10986182" y="1517704"/>
            <a:ext cx="10443683" cy="8487866"/>
          </a:xfrm>
          <a:prstGeom prst="rect">
            <a:avLst/>
          </a:prstGeom>
          <a:noFill/>
          <a:ln>
            <a:noFill/>
          </a:ln>
        </p:spPr>
      </p:pic>
      <p:pic>
        <p:nvPicPr>
          <p:cNvPr id="86" name="Google Shape;86;p1"/>
          <p:cNvPicPr preferRelativeResize="0"/>
          <p:nvPr/>
        </p:nvPicPr>
        <p:blipFill rotWithShape="1">
          <a:blip r:embed="rId5">
            <a:alphaModFix/>
          </a:blip>
          <a:srcRect b="0" l="0" r="0" t="0"/>
          <a:stretch/>
        </p:blipFill>
        <p:spPr>
          <a:xfrm>
            <a:off x="4318441" y="9258300"/>
            <a:ext cx="9727319" cy="3106962"/>
          </a:xfrm>
          <a:prstGeom prst="rect">
            <a:avLst/>
          </a:prstGeom>
          <a:noFill/>
          <a:ln>
            <a:noFill/>
          </a:ln>
        </p:spPr>
      </p:pic>
      <p:sp>
        <p:nvSpPr>
          <p:cNvPr id="87" name="Google Shape;87;p1"/>
          <p:cNvSpPr txBox="1"/>
          <p:nvPr/>
        </p:nvSpPr>
        <p:spPr>
          <a:xfrm>
            <a:off x="1028700" y="3536634"/>
            <a:ext cx="8544752" cy="1708785"/>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1" i="0" lang="en-US" sz="6000" u="none" cap="none" strike="noStrike">
                <a:solidFill>
                  <a:srgbClr val="004AAD"/>
                </a:solidFill>
                <a:latin typeface="Montserrat"/>
                <a:ea typeface="Montserrat"/>
                <a:cs typeface="Montserrat"/>
                <a:sym typeface="Montserrat"/>
              </a:rPr>
              <a:t>TIÊU CHUẨN ESG CỦA CÁC QUỐC GIA</a:t>
            </a:r>
            <a:endParaRPr/>
          </a:p>
        </p:txBody>
      </p:sp>
      <p:sp>
        <p:nvSpPr>
          <p:cNvPr id="88" name="Google Shape;88;p1"/>
          <p:cNvSpPr txBox="1"/>
          <p:nvPr/>
        </p:nvSpPr>
        <p:spPr>
          <a:xfrm>
            <a:off x="1028700" y="5546372"/>
            <a:ext cx="8544752" cy="516255"/>
          </a:xfrm>
          <a:prstGeom prst="rect">
            <a:avLst/>
          </a:prstGeom>
          <a:noFill/>
          <a:ln>
            <a:noFill/>
          </a:ln>
        </p:spPr>
        <p:txBody>
          <a:bodyPr anchorCtr="0" anchor="t" bIns="0" lIns="0" spcFirstLastPara="1" rIns="0" wrap="square" tIns="0">
            <a:spAutoFit/>
          </a:bodyPr>
          <a:lstStyle/>
          <a:p>
            <a:pPr indent="0" lvl="0" marL="0" marR="0" rtl="0" algn="l">
              <a:lnSpc>
                <a:spcPct val="98999"/>
              </a:lnSpc>
              <a:spcBef>
                <a:spcPts val="0"/>
              </a:spcBef>
              <a:spcAft>
                <a:spcPts val="0"/>
              </a:spcAft>
              <a:buNone/>
            </a:pPr>
            <a:r>
              <a:rPr b="1" i="0" lang="en-US" sz="3999" u="none" cap="none" strike="noStrike">
                <a:solidFill>
                  <a:srgbClr val="2BB4D4"/>
                </a:solidFill>
                <a:latin typeface="Montserrat"/>
                <a:ea typeface="Montserrat"/>
                <a:cs typeface="Montserrat"/>
                <a:sym typeface="Montserrat"/>
              </a:rPr>
              <a:t>TỪ 2016 - 2020</a:t>
            </a:r>
            <a:endParaRPr/>
          </a:p>
        </p:txBody>
      </p:sp>
      <p:sp>
        <p:nvSpPr>
          <p:cNvPr id="89" name="Google Shape;89;p1"/>
          <p:cNvSpPr txBox="1"/>
          <p:nvPr/>
        </p:nvSpPr>
        <p:spPr>
          <a:xfrm>
            <a:off x="1704162" y="1155150"/>
            <a:ext cx="2614200" cy="4617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lang="en-US" sz="2999">
                <a:solidFill>
                  <a:srgbClr val="004AAD"/>
                </a:solidFill>
                <a:latin typeface="Montserrat"/>
                <a:ea typeface="Montserrat"/>
                <a:cs typeface="Montserrat"/>
                <a:sym typeface="Montserrat"/>
              </a:rPr>
              <a:t>DinhVu29</a:t>
            </a:r>
            <a:endParaRPr/>
          </a:p>
        </p:txBody>
      </p:sp>
      <p:sp>
        <p:nvSpPr>
          <p:cNvPr id="90" name="Google Shape;90;p1"/>
          <p:cNvSpPr txBox="1"/>
          <p:nvPr/>
        </p:nvSpPr>
        <p:spPr>
          <a:xfrm>
            <a:off x="1028700" y="8150262"/>
            <a:ext cx="8879577" cy="42227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2E2E2E"/>
                </a:solidFill>
                <a:latin typeface="Montserrat"/>
                <a:ea typeface="Montserrat"/>
                <a:cs typeface="Montserrat"/>
                <a:sym typeface="Montserrat"/>
              </a:rPr>
              <a:t> Environment Social and Governance (ESG) Data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10"/>
          <p:cNvPicPr preferRelativeResize="0"/>
          <p:nvPr/>
        </p:nvPicPr>
        <p:blipFill rotWithShape="1">
          <a:blip r:embed="rId3">
            <a:alphaModFix amt="50000"/>
          </a:blip>
          <a:srcRect b="0" l="0" r="0" t="0"/>
          <a:stretch/>
        </p:blipFill>
        <p:spPr>
          <a:xfrm rot="-1625759">
            <a:off x="-6247035" y="5534382"/>
            <a:ext cx="10884489" cy="8846121"/>
          </a:xfrm>
          <a:prstGeom prst="rect">
            <a:avLst/>
          </a:prstGeom>
          <a:noFill/>
          <a:ln>
            <a:noFill/>
          </a:ln>
        </p:spPr>
      </p:pic>
      <p:pic>
        <p:nvPicPr>
          <p:cNvPr id="214" name="Google Shape;214;p10"/>
          <p:cNvPicPr preferRelativeResize="0"/>
          <p:nvPr/>
        </p:nvPicPr>
        <p:blipFill rotWithShape="1">
          <a:blip r:embed="rId4">
            <a:alphaModFix amt="50000"/>
          </a:blip>
          <a:srcRect b="0" l="0" r="0" t="0"/>
          <a:stretch/>
        </p:blipFill>
        <p:spPr>
          <a:xfrm rot="1505868">
            <a:off x="13408250" y="-4770096"/>
            <a:ext cx="12580534" cy="8680686"/>
          </a:xfrm>
          <a:prstGeom prst="rect">
            <a:avLst/>
          </a:prstGeom>
          <a:noFill/>
          <a:ln>
            <a:noFill/>
          </a:ln>
        </p:spPr>
      </p:pic>
      <p:pic>
        <p:nvPicPr>
          <p:cNvPr id="215" name="Google Shape;215;p10"/>
          <p:cNvPicPr preferRelativeResize="0"/>
          <p:nvPr/>
        </p:nvPicPr>
        <p:blipFill rotWithShape="1">
          <a:blip r:embed="rId5">
            <a:alphaModFix/>
          </a:blip>
          <a:srcRect b="0" l="0" r="23823" t="0"/>
          <a:stretch/>
        </p:blipFill>
        <p:spPr>
          <a:xfrm>
            <a:off x="7807184" y="1398399"/>
            <a:ext cx="10164831" cy="3745101"/>
          </a:xfrm>
          <a:prstGeom prst="rect">
            <a:avLst/>
          </a:prstGeom>
          <a:noFill/>
          <a:ln>
            <a:noFill/>
          </a:ln>
        </p:spPr>
      </p:pic>
      <p:pic>
        <p:nvPicPr>
          <p:cNvPr id="216" name="Google Shape;216;p10"/>
          <p:cNvPicPr preferRelativeResize="0"/>
          <p:nvPr/>
        </p:nvPicPr>
        <p:blipFill rotWithShape="1">
          <a:blip r:embed="rId6">
            <a:alphaModFix/>
          </a:blip>
          <a:srcRect b="0" l="0" r="0" t="0"/>
          <a:stretch/>
        </p:blipFill>
        <p:spPr>
          <a:xfrm>
            <a:off x="7807184" y="5866369"/>
            <a:ext cx="10164831" cy="2290957"/>
          </a:xfrm>
          <a:prstGeom prst="rect">
            <a:avLst/>
          </a:prstGeom>
          <a:noFill/>
          <a:ln>
            <a:noFill/>
          </a:ln>
        </p:spPr>
      </p:pic>
      <p:pic>
        <p:nvPicPr>
          <p:cNvPr id="217" name="Google Shape;217;p10"/>
          <p:cNvPicPr preferRelativeResize="0"/>
          <p:nvPr/>
        </p:nvPicPr>
        <p:blipFill rotWithShape="1">
          <a:blip r:embed="rId7">
            <a:alphaModFix/>
          </a:blip>
          <a:srcRect b="0" l="0" r="5990" t="0"/>
          <a:stretch/>
        </p:blipFill>
        <p:spPr>
          <a:xfrm>
            <a:off x="7807184" y="8157326"/>
            <a:ext cx="10164831" cy="1037735"/>
          </a:xfrm>
          <a:prstGeom prst="rect">
            <a:avLst/>
          </a:prstGeom>
          <a:noFill/>
          <a:ln>
            <a:noFill/>
          </a:ln>
        </p:spPr>
      </p:pic>
      <p:grpSp>
        <p:nvGrpSpPr>
          <p:cNvPr id="218" name="Google Shape;218;p10"/>
          <p:cNvGrpSpPr/>
          <p:nvPr/>
        </p:nvGrpSpPr>
        <p:grpSpPr>
          <a:xfrm>
            <a:off x="13865252" y="6391574"/>
            <a:ext cx="4106763" cy="3411569"/>
            <a:chOff x="0" y="-85725"/>
            <a:chExt cx="1081617" cy="898525"/>
          </a:xfrm>
        </p:grpSpPr>
        <p:sp>
          <p:nvSpPr>
            <p:cNvPr id="219" name="Google Shape;219;p10"/>
            <p:cNvSpPr/>
            <p:nvPr/>
          </p:nvSpPr>
          <p:spPr>
            <a:xfrm>
              <a:off x="0" y="0"/>
              <a:ext cx="1081617" cy="91240"/>
            </a:xfrm>
            <a:custGeom>
              <a:rect b="b" l="l" r="r" t="t"/>
              <a:pathLst>
                <a:path extrusionOk="0" h="91240" w="1081617">
                  <a:moveTo>
                    <a:pt x="0" y="0"/>
                  </a:moveTo>
                  <a:lnTo>
                    <a:pt x="1081617" y="0"/>
                  </a:lnTo>
                  <a:lnTo>
                    <a:pt x="1081617" y="91240"/>
                  </a:lnTo>
                  <a:lnTo>
                    <a:pt x="0" y="91240"/>
                  </a:lnTo>
                  <a:close/>
                </a:path>
              </a:pathLst>
            </a:custGeom>
            <a:solidFill>
              <a:srgbClr val="000000">
                <a:alpha val="0"/>
              </a:srgbClr>
            </a:solidFill>
            <a:ln cap="flat" cmpd="sng" w="47625">
              <a:solidFill>
                <a:srgbClr val="FF6B6B"/>
              </a:solidFill>
              <a:prstDash val="solid"/>
              <a:round/>
              <a:headEnd len="sm" w="sm" type="none"/>
              <a:tailEnd len="sm" w="sm" type="none"/>
            </a:ln>
          </p:spPr>
        </p:sp>
        <p:sp>
          <p:nvSpPr>
            <p:cNvPr id="220" name="Google Shape;220;p10"/>
            <p:cNvSpPr txBox="1"/>
            <p:nvPr/>
          </p:nvSpPr>
          <p:spPr>
            <a:xfrm>
              <a:off x="0" y="-85725"/>
              <a:ext cx="812800" cy="898525"/>
            </a:xfrm>
            <a:prstGeom prst="rect">
              <a:avLst/>
            </a:prstGeom>
            <a:noFill/>
            <a:ln>
              <a:noFill/>
            </a:ln>
          </p:spPr>
          <p:txBody>
            <a:bodyPr anchorCtr="0" anchor="ctr" bIns="50800" lIns="50800" spcFirstLastPara="1" rIns="50800" wrap="square" tIns="50800">
              <a:noAutofit/>
            </a:bodyPr>
            <a:lstStyle/>
            <a:p>
              <a:pPr indent="0" lvl="0" marL="0" marR="0" rtl="0" algn="ctr">
                <a:lnSpc>
                  <a:spcPct val="1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1" name="Google Shape;221;p10"/>
          <p:cNvSpPr txBox="1"/>
          <p:nvPr/>
        </p:nvSpPr>
        <p:spPr>
          <a:xfrm>
            <a:off x="805787" y="1859222"/>
            <a:ext cx="5879305" cy="3978376"/>
          </a:xfrm>
          <a:prstGeom prst="rect">
            <a:avLst/>
          </a:prstGeom>
          <a:noFill/>
          <a:ln>
            <a:noFill/>
          </a:ln>
        </p:spPr>
        <p:txBody>
          <a:bodyPr anchorCtr="0" anchor="t" bIns="0" lIns="0" spcFirstLastPara="1" rIns="0" wrap="square" tIns="0">
            <a:spAutoFit/>
          </a:bodyPr>
          <a:lstStyle/>
          <a:p>
            <a:pPr indent="0" lvl="0" marL="0" marR="0" rtl="0" algn="l">
              <a:lnSpc>
                <a:spcPct val="243992"/>
              </a:lnSpc>
              <a:spcBef>
                <a:spcPts val="0"/>
              </a:spcBef>
              <a:spcAft>
                <a:spcPts val="0"/>
              </a:spcAft>
              <a:buNone/>
            </a:pPr>
            <a:r>
              <a:rPr b="0" i="0" lang="en-US" sz="3346" u="none" cap="none" strike="noStrike">
                <a:solidFill>
                  <a:srgbClr val="004AAD"/>
                </a:solidFill>
                <a:latin typeface="Montserrat SemiBold"/>
                <a:ea typeface="Montserrat SemiBold"/>
                <a:cs typeface="Montserrat SemiBold"/>
                <a:sym typeface="Montserrat SemiBold"/>
              </a:rPr>
              <a:t>4.</a:t>
            </a:r>
            <a:r>
              <a:rPr b="0" i="0" lang="en-US" sz="3346" u="none" cap="none" strike="noStrike">
                <a:solidFill>
                  <a:srgbClr val="000000"/>
                </a:solidFill>
                <a:latin typeface="Montserrat SemiBold"/>
                <a:ea typeface="Montserrat SemiBold"/>
                <a:cs typeface="Montserrat SemiBold"/>
                <a:sym typeface="Montserrat SemiBold"/>
              </a:rPr>
              <a:t> Đổi tên 1 số nước và xóa các cột không cần thiết bằng </a:t>
            </a:r>
            <a:r>
              <a:rPr b="1" i="0" lang="en-US" sz="3346" u="none" cap="none" strike="noStrike">
                <a:solidFill>
                  <a:srgbClr val="5271FF"/>
                </a:solidFill>
                <a:latin typeface="Montserrat"/>
                <a:ea typeface="Montserrat"/>
                <a:cs typeface="Montserrat"/>
                <a:sym typeface="Montserrat"/>
              </a:rPr>
              <a:t>replace</a:t>
            </a:r>
            <a:r>
              <a:rPr b="0" i="0" lang="en-US" sz="3346" u="none" cap="none" strike="noStrike">
                <a:solidFill>
                  <a:srgbClr val="000000"/>
                </a:solidFill>
                <a:latin typeface="Montserrat SemiBold"/>
                <a:ea typeface="Montserrat SemiBold"/>
                <a:cs typeface="Montserrat SemiBold"/>
                <a:sym typeface="Montserrat SemiBold"/>
              </a:rPr>
              <a:t> và </a:t>
            </a:r>
            <a:r>
              <a:rPr b="1" i="0" lang="en-US" sz="3346" u="none" cap="none" strike="noStrike">
                <a:solidFill>
                  <a:srgbClr val="5271FF"/>
                </a:solidFill>
                <a:latin typeface="Montserrat"/>
                <a:ea typeface="Montserrat"/>
                <a:cs typeface="Montserrat"/>
                <a:sym typeface="Montserrat"/>
              </a:rPr>
              <a:t>drop</a:t>
            </a:r>
            <a:endParaRPr/>
          </a:p>
          <a:p>
            <a:pPr indent="0" lvl="0" marL="0" marR="0" rtl="0" algn="l">
              <a:lnSpc>
                <a:spcPct val="243992"/>
              </a:lnSpc>
              <a:spcBef>
                <a:spcPts val="0"/>
              </a:spcBef>
              <a:spcAft>
                <a:spcPts val="0"/>
              </a:spcAft>
              <a:buNone/>
            </a:pPr>
            <a:r>
              <a:t/>
            </a:r>
            <a:endParaRPr b="1" i="0" sz="3346" u="none" cap="none" strike="noStrike">
              <a:solidFill>
                <a:srgbClr val="5271FF"/>
              </a:solidFill>
              <a:latin typeface="Montserrat"/>
              <a:ea typeface="Montserrat"/>
              <a:cs typeface="Montserrat"/>
              <a:sym typeface="Montserrat"/>
            </a:endParaRPr>
          </a:p>
        </p:txBody>
      </p:sp>
      <p:sp>
        <p:nvSpPr>
          <p:cNvPr id="222" name="Google Shape;222;p10"/>
          <p:cNvSpPr txBox="1"/>
          <p:nvPr/>
        </p:nvSpPr>
        <p:spPr>
          <a:xfrm>
            <a:off x="805787" y="6621322"/>
            <a:ext cx="7491199" cy="1920976"/>
          </a:xfrm>
          <a:prstGeom prst="rect">
            <a:avLst/>
          </a:prstGeom>
          <a:noFill/>
          <a:ln>
            <a:noFill/>
          </a:ln>
        </p:spPr>
        <p:txBody>
          <a:bodyPr anchorCtr="0" anchor="t" bIns="0" lIns="0" spcFirstLastPara="1" rIns="0" wrap="square" tIns="0">
            <a:spAutoFit/>
          </a:bodyPr>
          <a:lstStyle/>
          <a:p>
            <a:pPr indent="0" lvl="0" marL="0" marR="0" rtl="0" algn="l">
              <a:lnSpc>
                <a:spcPct val="243992"/>
              </a:lnSpc>
              <a:spcBef>
                <a:spcPts val="0"/>
              </a:spcBef>
              <a:spcAft>
                <a:spcPts val="0"/>
              </a:spcAft>
              <a:buNone/>
            </a:pPr>
            <a:r>
              <a:rPr b="0" i="0" lang="en-US" sz="3346" u="none" cap="none" strike="noStrike">
                <a:solidFill>
                  <a:srgbClr val="004AAD"/>
                </a:solidFill>
                <a:latin typeface="Montserrat SemiBold"/>
                <a:ea typeface="Montserrat SemiBold"/>
                <a:cs typeface="Montserrat SemiBold"/>
                <a:sym typeface="Montserrat SemiBold"/>
              </a:rPr>
              <a:t>5. </a:t>
            </a:r>
            <a:r>
              <a:rPr b="0" i="0" lang="en-US" sz="3346" u="none" cap="none" strike="noStrike">
                <a:solidFill>
                  <a:srgbClr val="000000"/>
                </a:solidFill>
                <a:latin typeface="Montserrat SemiBold"/>
                <a:ea typeface="Montserrat SemiBold"/>
                <a:cs typeface="Montserrat SemiBold"/>
                <a:sym typeface="Montserrat SemiBold"/>
              </a:rPr>
              <a:t>Đổi giá trị '..' thành null</a:t>
            </a:r>
            <a:endParaRPr/>
          </a:p>
          <a:p>
            <a:pPr indent="0" lvl="0" marL="0" marR="0" rtl="0" algn="l">
              <a:lnSpc>
                <a:spcPct val="243992"/>
              </a:lnSpc>
              <a:spcBef>
                <a:spcPts val="0"/>
              </a:spcBef>
              <a:spcAft>
                <a:spcPts val="0"/>
              </a:spcAft>
              <a:buNone/>
            </a:pPr>
            <a:r>
              <a:t/>
            </a:r>
            <a:endParaRPr b="0" i="0" sz="3346" u="none" cap="none" strike="noStrike">
              <a:solidFill>
                <a:srgbClr val="000000"/>
              </a:solidFill>
              <a:latin typeface="Montserrat SemiBold"/>
              <a:ea typeface="Montserrat SemiBold"/>
              <a:cs typeface="Montserrat SemiBold"/>
              <a:sym typeface="Montserrat SemiBold"/>
            </a:endParaRPr>
          </a:p>
        </p:txBody>
      </p:sp>
      <p:grpSp>
        <p:nvGrpSpPr>
          <p:cNvPr id="223" name="Google Shape;223;p10"/>
          <p:cNvGrpSpPr/>
          <p:nvPr/>
        </p:nvGrpSpPr>
        <p:grpSpPr>
          <a:xfrm>
            <a:off x="13865252" y="7286152"/>
            <a:ext cx="4106763" cy="3411569"/>
            <a:chOff x="0" y="-85725"/>
            <a:chExt cx="1081617" cy="898525"/>
          </a:xfrm>
        </p:grpSpPr>
        <p:sp>
          <p:nvSpPr>
            <p:cNvPr id="224" name="Google Shape;224;p10"/>
            <p:cNvSpPr/>
            <p:nvPr/>
          </p:nvSpPr>
          <p:spPr>
            <a:xfrm>
              <a:off x="0" y="0"/>
              <a:ext cx="1081617" cy="91240"/>
            </a:xfrm>
            <a:custGeom>
              <a:rect b="b" l="l" r="r" t="t"/>
              <a:pathLst>
                <a:path extrusionOk="0" h="91240" w="1081617">
                  <a:moveTo>
                    <a:pt x="0" y="0"/>
                  </a:moveTo>
                  <a:lnTo>
                    <a:pt x="1081617" y="0"/>
                  </a:lnTo>
                  <a:lnTo>
                    <a:pt x="1081617" y="91240"/>
                  </a:lnTo>
                  <a:lnTo>
                    <a:pt x="0" y="91240"/>
                  </a:lnTo>
                  <a:close/>
                </a:path>
              </a:pathLst>
            </a:custGeom>
            <a:solidFill>
              <a:srgbClr val="000000">
                <a:alpha val="0"/>
              </a:srgbClr>
            </a:solidFill>
            <a:ln cap="flat" cmpd="sng" w="47625">
              <a:solidFill>
                <a:srgbClr val="FF6B6B"/>
              </a:solidFill>
              <a:prstDash val="solid"/>
              <a:round/>
              <a:headEnd len="sm" w="sm" type="none"/>
              <a:tailEnd len="sm" w="sm" type="none"/>
            </a:ln>
          </p:spPr>
        </p:sp>
        <p:sp>
          <p:nvSpPr>
            <p:cNvPr id="225" name="Google Shape;225;p10"/>
            <p:cNvSpPr txBox="1"/>
            <p:nvPr/>
          </p:nvSpPr>
          <p:spPr>
            <a:xfrm>
              <a:off x="0" y="-85725"/>
              <a:ext cx="812800" cy="898525"/>
            </a:xfrm>
            <a:prstGeom prst="rect">
              <a:avLst/>
            </a:prstGeom>
            <a:noFill/>
            <a:ln>
              <a:noFill/>
            </a:ln>
          </p:spPr>
          <p:txBody>
            <a:bodyPr anchorCtr="0" anchor="ctr" bIns="50800" lIns="50800" spcFirstLastPara="1" rIns="50800" wrap="square" tIns="50800">
              <a:noAutofit/>
            </a:bodyPr>
            <a:lstStyle/>
            <a:p>
              <a:pPr indent="0" lvl="0" marL="0" marR="0" rtl="0" algn="ctr">
                <a:lnSpc>
                  <a:spcPct val="1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11"/>
          <p:cNvPicPr preferRelativeResize="0"/>
          <p:nvPr/>
        </p:nvPicPr>
        <p:blipFill rotWithShape="1">
          <a:blip r:embed="rId3">
            <a:alphaModFix amt="50000"/>
          </a:blip>
          <a:srcRect b="0" l="0" r="0" t="0"/>
          <a:stretch/>
        </p:blipFill>
        <p:spPr>
          <a:xfrm rot="-1625759">
            <a:off x="14717888" y="4835240"/>
            <a:ext cx="10884489" cy="8846121"/>
          </a:xfrm>
          <a:prstGeom prst="rect">
            <a:avLst/>
          </a:prstGeom>
          <a:noFill/>
          <a:ln>
            <a:noFill/>
          </a:ln>
        </p:spPr>
      </p:pic>
      <p:pic>
        <p:nvPicPr>
          <p:cNvPr id="231" name="Google Shape;231;p11"/>
          <p:cNvPicPr preferRelativeResize="0"/>
          <p:nvPr/>
        </p:nvPicPr>
        <p:blipFill rotWithShape="1">
          <a:blip r:embed="rId4">
            <a:alphaModFix amt="50000"/>
          </a:blip>
          <a:srcRect b="0" l="0" r="0" t="0"/>
          <a:stretch/>
        </p:blipFill>
        <p:spPr>
          <a:xfrm rot="1505868">
            <a:off x="13408250" y="-4770096"/>
            <a:ext cx="12580534" cy="8680686"/>
          </a:xfrm>
          <a:prstGeom prst="rect">
            <a:avLst/>
          </a:prstGeom>
          <a:noFill/>
          <a:ln>
            <a:noFill/>
          </a:ln>
        </p:spPr>
      </p:pic>
      <p:pic>
        <p:nvPicPr>
          <p:cNvPr id="232" name="Google Shape;232;p11"/>
          <p:cNvPicPr preferRelativeResize="0"/>
          <p:nvPr/>
        </p:nvPicPr>
        <p:blipFill rotWithShape="1">
          <a:blip r:embed="rId5">
            <a:alphaModFix/>
          </a:blip>
          <a:srcRect b="0" l="0" r="0" t="0"/>
          <a:stretch/>
        </p:blipFill>
        <p:spPr>
          <a:xfrm>
            <a:off x="165200" y="5345908"/>
            <a:ext cx="8978800" cy="4540681"/>
          </a:xfrm>
          <a:prstGeom prst="rect">
            <a:avLst/>
          </a:prstGeom>
          <a:noFill/>
          <a:ln>
            <a:noFill/>
          </a:ln>
        </p:spPr>
      </p:pic>
      <p:pic>
        <p:nvPicPr>
          <p:cNvPr id="233" name="Google Shape;233;p11"/>
          <p:cNvPicPr preferRelativeResize="0"/>
          <p:nvPr/>
        </p:nvPicPr>
        <p:blipFill rotWithShape="1">
          <a:blip r:embed="rId6">
            <a:alphaModFix/>
          </a:blip>
          <a:srcRect b="0" l="2" r="0" t="0"/>
          <a:stretch/>
        </p:blipFill>
        <p:spPr>
          <a:xfrm>
            <a:off x="9144000" y="654190"/>
            <a:ext cx="9144000" cy="4489310"/>
          </a:xfrm>
          <a:prstGeom prst="rect">
            <a:avLst/>
          </a:prstGeom>
          <a:noFill/>
          <a:ln>
            <a:noFill/>
          </a:ln>
        </p:spPr>
      </p:pic>
      <p:grpSp>
        <p:nvGrpSpPr>
          <p:cNvPr id="234" name="Google Shape;234;p11"/>
          <p:cNvGrpSpPr/>
          <p:nvPr/>
        </p:nvGrpSpPr>
        <p:grpSpPr>
          <a:xfrm>
            <a:off x="9144000" y="3263397"/>
            <a:ext cx="9144000" cy="3411589"/>
            <a:chOff x="0" y="-85725"/>
            <a:chExt cx="2408296" cy="898525"/>
          </a:xfrm>
        </p:grpSpPr>
        <p:sp>
          <p:nvSpPr>
            <p:cNvPr id="235" name="Google Shape;235;p11"/>
            <p:cNvSpPr/>
            <p:nvPr/>
          </p:nvSpPr>
          <p:spPr>
            <a:xfrm>
              <a:off x="0" y="0"/>
              <a:ext cx="2408296" cy="409446"/>
            </a:xfrm>
            <a:custGeom>
              <a:rect b="b" l="l" r="r" t="t"/>
              <a:pathLst>
                <a:path extrusionOk="0" h="409446" w="2408296">
                  <a:moveTo>
                    <a:pt x="0" y="0"/>
                  </a:moveTo>
                  <a:lnTo>
                    <a:pt x="2408296" y="0"/>
                  </a:lnTo>
                  <a:lnTo>
                    <a:pt x="2408296" y="409446"/>
                  </a:lnTo>
                  <a:lnTo>
                    <a:pt x="0" y="409446"/>
                  </a:lnTo>
                  <a:close/>
                </a:path>
              </a:pathLst>
            </a:custGeom>
            <a:solidFill>
              <a:srgbClr val="000000">
                <a:alpha val="0"/>
              </a:srgbClr>
            </a:solidFill>
            <a:ln cap="flat" cmpd="sng" w="47625">
              <a:solidFill>
                <a:srgbClr val="FF6B6B"/>
              </a:solidFill>
              <a:prstDash val="solid"/>
              <a:round/>
              <a:headEnd len="sm" w="sm" type="none"/>
              <a:tailEnd len="sm" w="sm" type="none"/>
            </a:ln>
          </p:spPr>
        </p:sp>
        <p:sp>
          <p:nvSpPr>
            <p:cNvPr id="236" name="Google Shape;236;p11"/>
            <p:cNvSpPr txBox="1"/>
            <p:nvPr/>
          </p:nvSpPr>
          <p:spPr>
            <a:xfrm>
              <a:off x="0" y="-85725"/>
              <a:ext cx="812800" cy="898525"/>
            </a:xfrm>
            <a:prstGeom prst="rect">
              <a:avLst/>
            </a:prstGeom>
            <a:noFill/>
            <a:ln>
              <a:noFill/>
            </a:ln>
          </p:spPr>
          <p:txBody>
            <a:bodyPr anchorCtr="0" anchor="ctr" bIns="50800" lIns="50800" spcFirstLastPara="1" rIns="50800" wrap="square" tIns="50800">
              <a:noAutofit/>
            </a:bodyPr>
            <a:lstStyle/>
            <a:p>
              <a:pPr indent="0" lvl="0" marL="0" marR="0" rtl="0" algn="ctr">
                <a:lnSpc>
                  <a:spcPct val="1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7" name="Google Shape;237;p11"/>
          <p:cNvSpPr txBox="1"/>
          <p:nvPr/>
        </p:nvSpPr>
        <p:spPr>
          <a:xfrm>
            <a:off x="477410" y="1171745"/>
            <a:ext cx="8354379" cy="2949676"/>
          </a:xfrm>
          <a:prstGeom prst="rect">
            <a:avLst/>
          </a:prstGeom>
          <a:noFill/>
          <a:ln>
            <a:noFill/>
          </a:ln>
        </p:spPr>
        <p:txBody>
          <a:bodyPr anchorCtr="0" anchor="t" bIns="0" lIns="0" spcFirstLastPara="1" rIns="0" wrap="square" tIns="0">
            <a:spAutoFit/>
          </a:bodyPr>
          <a:lstStyle/>
          <a:p>
            <a:pPr indent="0" lvl="0" marL="0" marR="0" rtl="0" algn="l">
              <a:lnSpc>
                <a:spcPct val="243992"/>
              </a:lnSpc>
              <a:spcBef>
                <a:spcPts val="0"/>
              </a:spcBef>
              <a:spcAft>
                <a:spcPts val="0"/>
              </a:spcAft>
              <a:buNone/>
            </a:pPr>
            <a:r>
              <a:rPr b="0" i="0" lang="en-US" sz="3346" u="none" cap="none" strike="noStrike">
                <a:solidFill>
                  <a:srgbClr val="004AAD"/>
                </a:solidFill>
                <a:latin typeface="Montserrat SemiBold"/>
                <a:ea typeface="Montserrat SemiBold"/>
                <a:cs typeface="Montserrat SemiBold"/>
                <a:sym typeface="Montserrat SemiBold"/>
              </a:rPr>
              <a:t>6.</a:t>
            </a:r>
            <a:r>
              <a:rPr b="0" i="0" lang="en-US" sz="3346" u="none" cap="none" strike="noStrike">
                <a:solidFill>
                  <a:srgbClr val="000000"/>
                </a:solidFill>
                <a:latin typeface="Montserrat SemiBold"/>
                <a:ea typeface="Montserrat SemiBold"/>
                <a:cs typeface="Montserrat SemiBold"/>
                <a:sym typeface="Montserrat SemiBold"/>
              </a:rPr>
              <a:t> Nhận thấy một số dòng cuối toàn NaN nên tiến hành kiểm tra các dòng cuối bằng phương thức </a:t>
            </a:r>
            <a:r>
              <a:rPr b="1" i="0" lang="en-US" sz="3346" u="none" cap="none" strike="noStrike">
                <a:solidFill>
                  <a:srgbClr val="5271FF"/>
                </a:solidFill>
                <a:latin typeface="Montserrat"/>
                <a:ea typeface="Montserrat"/>
                <a:cs typeface="Montserrat"/>
                <a:sym typeface="Montserrat"/>
              </a:rPr>
              <a:t>tail</a:t>
            </a:r>
            <a:endParaRPr/>
          </a:p>
        </p:txBody>
      </p:sp>
      <p:sp>
        <p:nvSpPr>
          <p:cNvPr id="238" name="Google Shape;238;p11"/>
          <p:cNvSpPr txBox="1"/>
          <p:nvPr/>
        </p:nvSpPr>
        <p:spPr>
          <a:xfrm>
            <a:off x="10208791" y="6825674"/>
            <a:ext cx="7050584" cy="1447800"/>
          </a:xfrm>
          <a:prstGeom prst="rect">
            <a:avLst/>
          </a:prstGeom>
          <a:noFill/>
          <a:ln>
            <a:noFill/>
          </a:ln>
        </p:spPr>
        <p:txBody>
          <a:bodyPr anchorCtr="0" anchor="t" bIns="0" lIns="0" spcFirstLastPara="1" rIns="0" wrap="square" tIns="0">
            <a:spAutoFit/>
          </a:bodyPr>
          <a:lstStyle/>
          <a:p>
            <a:pPr indent="0" lvl="0" marL="0" marR="0" rtl="0" algn="ctr">
              <a:lnSpc>
                <a:spcPct val="160016"/>
              </a:lnSpc>
              <a:spcBef>
                <a:spcPts val="0"/>
              </a:spcBef>
              <a:spcAft>
                <a:spcPts val="0"/>
              </a:spcAft>
              <a:buNone/>
            </a:pPr>
            <a:r>
              <a:rPr b="0" i="0" lang="en-US" sz="3749" u="none" cap="none" strike="noStrike">
                <a:solidFill>
                  <a:srgbClr val="004AAD"/>
                </a:solidFill>
                <a:latin typeface="Montserrat SemiBold"/>
                <a:ea typeface="Montserrat SemiBold"/>
                <a:cs typeface="Montserrat SemiBold"/>
                <a:sym typeface="Montserrat SemiBold"/>
              </a:rPr>
              <a:t>-&gt;</a:t>
            </a:r>
            <a:r>
              <a:rPr b="0" i="0" lang="en-US" sz="3749" u="none" cap="none" strike="noStrike">
                <a:solidFill>
                  <a:srgbClr val="FF6B6B"/>
                </a:solidFill>
                <a:latin typeface="Montserrat SemiBold"/>
                <a:ea typeface="Montserrat SemiBold"/>
                <a:cs typeface="Montserrat SemiBold"/>
                <a:sym typeface="Montserrat SemiBold"/>
              </a:rPr>
              <a:t> </a:t>
            </a:r>
            <a:r>
              <a:rPr b="0" i="0" lang="en-US" sz="3749" u="none" cap="none" strike="noStrike">
                <a:solidFill>
                  <a:srgbClr val="000000"/>
                </a:solidFill>
                <a:latin typeface="Montserrat SemiBold"/>
                <a:ea typeface="Montserrat SemiBold"/>
                <a:cs typeface="Montserrat SemiBold"/>
                <a:sym typeface="Montserrat SemiBold"/>
              </a:rPr>
              <a:t>5</a:t>
            </a:r>
            <a:r>
              <a:rPr b="0" i="0" lang="en-US" sz="3749" u="none" cap="none" strike="noStrike">
                <a:solidFill>
                  <a:srgbClr val="FF6B6B"/>
                </a:solidFill>
                <a:latin typeface="Montserrat SemiBold"/>
                <a:ea typeface="Montserrat SemiBold"/>
                <a:cs typeface="Montserrat SemiBold"/>
                <a:sym typeface="Montserrat SemiBold"/>
              </a:rPr>
              <a:t> </a:t>
            </a:r>
            <a:r>
              <a:rPr b="0" i="0" lang="en-US" sz="3749" u="none" cap="none" strike="noStrike">
                <a:solidFill>
                  <a:srgbClr val="000000"/>
                </a:solidFill>
                <a:latin typeface="Montserrat SemiBold"/>
                <a:ea typeface="Montserrat SemiBold"/>
                <a:cs typeface="Montserrat SemiBold"/>
                <a:sym typeface="Montserrat SemiBold"/>
              </a:rPr>
              <a:t>dòng cuối bị thừa.</a:t>
            </a:r>
            <a:r>
              <a:rPr b="0" i="0" lang="en-US" sz="3749" u="none" cap="none" strike="noStrike">
                <a:solidFill>
                  <a:srgbClr val="FF6B6B"/>
                </a:solidFill>
                <a:latin typeface="Montserrat SemiBold"/>
                <a:ea typeface="Montserrat SemiBold"/>
                <a:cs typeface="Montserrat SemiBold"/>
                <a:sym typeface="Montserrat SemiBold"/>
              </a:rPr>
              <a:t> </a:t>
            </a:r>
            <a:endParaRPr/>
          </a:p>
          <a:p>
            <a:pPr indent="0" lvl="0" marL="0" marR="0" rtl="0" algn="ctr">
              <a:lnSpc>
                <a:spcPct val="160016"/>
              </a:lnSpc>
              <a:spcBef>
                <a:spcPts val="0"/>
              </a:spcBef>
              <a:spcAft>
                <a:spcPts val="0"/>
              </a:spcAft>
              <a:buNone/>
            </a:pPr>
            <a:r>
              <a:rPr b="0" i="0" lang="en-US" sz="3749" u="none" cap="none" strike="noStrike">
                <a:solidFill>
                  <a:srgbClr val="004AAD"/>
                </a:solidFill>
                <a:latin typeface="Montserrat SemiBold"/>
                <a:ea typeface="Montserrat SemiBold"/>
                <a:cs typeface="Montserrat SemiBold"/>
                <a:sym typeface="Montserrat SemiBold"/>
              </a:rPr>
              <a:t>-&gt; </a:t>
            </a:r>
            <a:r>
              <a:rPr b="0" i="0" lang="en-US" sz="3749" u="none" cap="none" strike="noStrike">
                <a:solidFill>
                  <a:srgbClr val="000000"/>
                </a:solidFill>
                <a:latin typeface="Montserrat SemiBold"/>
                <a:ea typeface="Montserrat SemiBold"/>
                <a:cs typeface="Montserrat SemiBold"/>
                <a:sym typeface="Montserrat SemiBold"/>
              </a:rPr>
              <a:t>Tiến hành xóa 5 dòng cuối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12"/>
          <p:cNvPicPr preferRelativeResize="0"/>
          <p:nvPr/>
        </p:nvPicPr>
        <p:blipFill rotWithShape="1">
          <a:blip r:embed="rId3">
            <a:alphaModFix amt="50000"/>
          </a:blip>
          <a:srcRect b="0" l="0" r="0" t="0"/>
          <a:stretch/>
        </p:blipFill>
        <p:spPr>
          <a:xfrm rot="1505868">
            <a:off x="13408250" y="-4770096"/>
            <a:ext cx="12580534" cy="8680686"/>
          </a:xfrm>
          <a:prstGeom prst="rect">
            <a:avLst/>
          </a:prstGeom>
          <a:noFill/>
          <a:ln>
            <a:noFill/>
          </a:ln>
        </p:spPr>
      </p:pic>
      <p:pic>
        <p:nvPicPr>
          <p:cNvPr id="244" name="Google Shape;244;p12"/>
          <p:cNvPicPr preferRelativeResize="0"/>
          <p:nvPr/>
        </p:nvPicPr>
        <p:blipFill rotWithShape="1">
          <a:blip r:embed="rId4">
            <a:alphaModFix/>
          </a:blip>
          <a:srcRect b="0" l="0" r="0" t="0"/>
          <a:stretch/>
        </p:blipFill>
        <p:spPr>
          <a:xfrm>
            <a:off x="6600572" y="58225"/>
            <a:ext cx="10228975" cy="5472068"/>
          </a:xfrm>
          <a:prstGeom prst="rect">
            <a:avLst/>
          </a:prstGeom>
          <a:noFill/>
          <a:ln>
            <a:noFill/>
          </a:ln>
        </p:spPr>
      </p:pic>
      <p:pic>
        <p:nvPicPr>
          <p:cNvPr id="245" name="Google Shape;245;p12"/>
          <p:cNvPicPr preferRelativeResize="0"/>
          <p:nvPr/>
        </p:nvPicPr>
        <p:blipFill rotWithShape="1">
          <a:blip r:embed="rId5">
            <a:alphaModFix/>
          </a:blip>
          <a:srcRect b="774" l="0" r="4338" t="775"/>
          <a:stretch/>
        </p:blipFill>
        <p:spPr>
          <a:xfrm>
            <a:off x="7522451" y="5143500"/>
            <a:ext cx="10390132" cy="5025302"/>
          </a:xfrm>
          <a:prstGeom prst="rect">
            <a:avLst/>
          </a:prstGeom>
          <a:noFill/>
          <a:ln>
            <a:noFill/>
          </a:ln>
        </p:spPr>
      </p:pic>
      <p:sp>
        <p:nvSpPr>
          <p:cNvPr id="246" name="Google Shape;246;p12"/>
          <p:cNvSpPr txBox="1"/>
          <p:nvPr/>
        </p:nvSpPr>
        <p:spPr>
          <a:xfrm>
            <a:off x="867543" y="1415999"/>
            <a:ext cx="5422692" cy="7064476"/>
          </a:xfrm>
          <a:prstGeom prst="rect">
            <a:avLst/>
          </a:prstGeom>
          <a:noFill/>
          <a:ln>
            <a:noFill/>
          </a:ln>
        </p:spPr>
        <p:txBody>
          <a:bodyPr anchorCtr="0" anchor="t" bIns="0" lIns="0" spcFirstLastPara="1" rIns="0" wrap="square" tIns="0">
            <a:spAutoFit/>
          </a:bodyPr>
          <a:lstStyle/>
          <a:p>
            <a:pPr indent="0" lvl="0" marL="0" marR="0" rtl="0" algn="l">
              <a:lnSpc>
                <a:spcPct val="243992"/>
              </a:lnSpc>
              <a:spcBef>
                <a:spcPts val="0"/>
              </a:spcBef>
              <a:spcAft>
                <a:spcPts val="0"/>
              </a:spcAft>
              <a:buNone/>
            </a:pPr>
            <a:r>
              <a:rPr b="0" i="0" lang="en-US" sz="3346" u="none" cap="none" strike="noStrike">
                <a:solidFill>
                  <a:srgbClr val="004AAD"/>
                </a:solidFill>
                <a:latin typeface="Montserrat SemiBold"/>
                <a:ea typeface="Montserrat SemiBold"/>
                <a:cs typeface="Montserrat SemiBold"/>
                <a:sym typeface="Montserrat SemiBold"/>
              </a:rPr>
              <a:t>7.</a:t>
            </a:r>
            <a:r>
              <a:rPr b="0" i="0" lang="en-US" sz="3346" u="none" cap="none" strike="noStrike">
                <a:solidFill>
                  <a:srgbClr val="000000"/>
                </a:solidFill>
                <a:latin typeface="Montserrat SemiBold"/>
                <a:ea typeface="Montserrat SemiBold"/>
                <a:cs typeface="Montserrat SemiBold"/>
                <a:sym typeface="Montserrat SemiBold"/>
              </a:rPr>
              <a:t> Tranpose dữ liệu bằng phương thức </a:t>
            </a:r>
            <a:r>
              <a:rPr b="1" i="0" lang="en-US" sz="3346" u="none" cap="none" strike="noStrike">
                <a:solidFill>
                  <a:srgbClr val="5271FF"/>
                </a:solidFill>
                <a:latin typeface="Montserrat"/>
                <a:ea typeface="Montserrat"/>
                <a:cs typeface="Montserrat"/>
                <a:sym typeface="Montserrat"/>
              </a:rPr>
              <a:t>melt</a:t>
            </a:r>
            <a:r>
              <a:rPr b="0" i="0" lang="en-US" sz="3346" u="none" cap="none" strike="noStrike">
                <a:solidFill>
                  <a:srgbClr val="000000"/>
                </a:solidFill>
                <a:latin typeface="Montserrat SemiBold"/>
                <a:ea typeface="Montserrat SemiBold"/>
                <a:cs typeface="Montserrat SemiBold"/>
                <a:sym typeface="Montserrat SemiBold"/>
              </a:rPr>
              <a:t> và </a:t>
            </a:r>
            <a:r>
              <a:rPr b="1" i="0" lang="en-US" sz="3346" u="none" cap="none" strike="noStrike">
                <a:solidFill>
                  <a:srgbClr val="5271FF"/>
                </a:solidFill>
                <a:latin typeface="Montserrat"/>
                <a:ea typeface="Montserrat"/>
                <a:cs typeface="Montserrat"/>
                <a:sym typeface="Montserrat"/>
              </a:rPr>
              <a:t>pivot</a:t>
            </a:r>
            <a:endParaRPr/>
          </a:p>
          <a:p>
            <a:pPr indent="0" lvl="0" marL="0" marR="0" rtl="0" algn="l">
              <a:lnSpc>
                <a:spcPct val="243992"/>
              </a:lnSpc>
              <a:spcBef>
                <a:spcPts val="0"/>
              </a:spcBef>
              <a:spcAft>
                <a:spcPts val="0"/>
              </a:spcAft>
              <a:buNone/>
            </a:pPr>
            <a:r>
              <a:t/>
            </a:r>
            <a:endParaRPr b="1" i="0" sz="3346" u="none" cap="none" strike="noStrike">
              <a:solidFill>
                <a:srgbClr val="5271FF"/>
              </a:solidFill>
              <a:latin typeface="Montserrat"/>
              <a:ea typeface="Montserrat"/>
              <a:cs typeface="Montserrat"/>
              <a:sym typeface="Montserrat"/>
            </a:endParaRPr>
          </a:p>
          <a:p>
            <a:pPr indent="0" lvl="0" marL="0" marR="0" rtl="0" algn="l">
              <a:lnSpc>
                <a:spcPct val="243992"/>
              </a:lnSpc>
              <a:spcBef>
                <a:spcPts val="0"/>
              </a:spcBef>
              <a:spcAft>
                <a:spcPts val="0"/>
              </a:spcAft>
              <a:buNone/>
            </a:pPr>
            <a:r>
              <a:t/>
            </a:r>
            <a:endParaRPr b="1" i="0" sz="3346" u="none" cap="none" strike="noStrike">
              <a:solidFill>
                <a:srgbClr val="5271FF"/>
              </a:solidFill>
              <a:latin typeface="Montserrat"/>
              <a:ea typeface="Montserrat"/>
              <a:cs typeface="Montserrat"/>
              <a:sym typeface="Montserrat"/>
            </a:endParaRPr>
          </a:p>
          <a:p>
            <a:pPr indent="0" lvl="0" marL="0" marR="0" rtl="0" algn="l">
              <a:lnSpc>
                <a:spcPct val="243992"/>
              </a:lnSpc>
              <a:spcBef>
                <a:spcPts val="0"/>
              </a:spcBef>
              <a:spcAft>
                <a:spcPts val="0"/>
              </a:spcAft>
              <a:buNone/>
            </a:pPr>
            <a:r>
              <a:rPr b="0" i="0" lang="en-US" sz="3346" u="none" cap="none" strike="noStrike">
                <a:solidFill>
                  <a:srgbClr val="004AAD"/>
                </a:solidFill>
                <a:latin typeface="Montserrat SemiBold"/>
                <a:ea typeface="Montserrat SemiBold"/>
                <a:cs typeface="Montserrat SemiBold"/>
                <a:sym typeface="Montserrat SemiBold"/>
              </a:rPr>
              <a:t>8.</a:t>
            </a:r>
            <a:r>
              <a:rPr b="0" i="0" lang="en-US" sz="3346" u="none" cap="none" strike="noStrike">
                <a:solidFill>
                  <a:srgbClr val="000000"/>
                </a:solidFill>
                <a:latin typeface="Montserrat SemiBold"/>
                <a:ea typeface="Montserrat SemiBold"/>
                <a:cs typeface="Montserrat SemiBold"/>
                <a:sym typeface="Montserrat SemiBold"/>
              </a:rPr>
              <a:t> Lựa chọn tiêu chí ESG cần thiết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13"/>
          <p:cNvPicPr preferRelativeResize="0"/>
          <p:nvPr/>
        </p:nvPicPr>
        <p:blipFill rotWithShape="1">
          <a:blip r:embed="rId3">
            <a:alphaModFix amt="50000"/>
          </a:blip>
          <a:srcRect b="0" l="0" r="0" t="0"/>
          <a:stretch/>
        </p:blipFill>
        <p:spPr>
          <a:xfrm rot="1505868">
            <a:off x="13408250" y="-4770096"/>
            <a:ext cx="12580534" cy="8680686"/>
          </a:xfrm>
          <a:prstGeom prst="rect">
            <a:avLst/>
          </a:prstGeom>
          <a:noFill/>
          <a:ln>
            <a:noFill/>
          </a:ln>
        </p:spPr>
      </p:pic>
      <p:pic>
        <p:nvPicPr>
          <p:cNvPr id="252" name="Google Shape;252;p13"/>
          <p:cNvPicPr preferRelativeResize="0"/>
          <p:nvPr/>
        </p:nvPicPr>
        <p:blipFill rotWithShape="1">
          <a:blip r:embed="rId4">
            <a:alphaModFix/>
          </a:blip>
          <a:srcRect b="0" l="0" r="7882" t="0"/>
          <a:stretch/>
        </p:blipFill>
        <p:spPr>
          <a:xfrm>
            <a:off x="5530359" y="241449"/>
            <a:ext cx="10842576" cy="1580557"/>
          </a:xfrm>
          <a:prstGeom prst="rect">
            <a:avLst/>
          </a:prstGeom>
          <a:noFill/>
          <a:ln>
            <a:noFill/>
          </a:ln>
        </p:spPr>
      </p:pic>
      <p:pic>
        <p:nvPicPr>
          <p:cNvPr id="253" name="Google Shape;253;p13"/>
          <p:cNvPicPr preferRelativeResize="0"/>
          <p:nvPr/>
        </p:nvPicPr>
        <p:blipFill rotWithShape="1">
          <a:blip r:embed="rId5">
            <a:alphaModFix/>
          </a:blip>
          <a:srcRect b="47838" l="0" r="0" t="0"/>
          <a:stretch/>
        </p:blipFill>
        <p:spPr>
          <a:xfrm>
            <a:off x="5530359" y="1556983"/>
            <a:ext cx="10842576" cy="3264605"/>
          </a:xfrm>
          <a:prstGeom prst="rect">
            <a:avLst/>
          </a:prstGeom>
          <a:noFill/>
          <a:ln>
            <a:noFill/>
          </a:ln>
        </p:spPr>
      </p:pic>
      <p:pic>
        <p:nvPicPr>
          <p:cNvPr id="254" name="Google Shape;254;p13"/>
          <p:cNvPicPr preferRelativeResize="0"/>
          <p:nvPr/>
        </p:nvPicPr>
        <p:blipFill rotWithShape="1">
          <a:blip r:embed="rId6">
            <a:alphaModFix/>
          </a:blip>
          <a:srcRect b="0" l="0" r="27" t="0"/>
          <a:stretch/>
        </p:blipFill>
        <p:spPr>
          <a:xfrm>
            <a:off x="5530359" y="5504441"/>
            <a:ext cx="10842576" cy="1145097"/>
          </a:xfrm>
          <a:prstGeom prst="rect">
            <a:avLst/>
          </a:prstGeom>
          <a:noFill/>
          <a:ln>
            <a:noFill/>
          </a:ln>
        </p:spPr>
      </p:pic>
      <p:pic>
        <p:nvPicPr>
          <p:cNvPr id="255" name="Google Shape;255;p13"/>
          <p:cNvPicPr preferRelativeResize="0"/>
          <p:nvPr/>
        </p:nvPicPr>
        <p:blipFill rotWithShape="1">
          <a:blip r:embed="rId7">
            <a:alphaModFix/>
          </a:blip>
          <a:srcRect b="0" l="0" r="0" t="0"/>
          <a:stretch/>
        </p:blipFill>
        <p:spPr>
          <a:xfrm>
            <a:off x="5530359" y="6649538"/>
            <a:ext cx="10842576" cy="3306788"/>
          </a:xfrm>
          <a:prstGeom prst="rect">
            <a:avLst/>
          </a:prstGeom>
          <a:noFill/>
          <a:ln>
            <a:noFill/>
          </a:ln>
        </p:spPr>
      </p:pic>
      <p:pic>
        <p:nvPicPr>
          <p:cNvPr id="256" name="Google Shape;256;p13"/>
          <p:cNvPicPr preferRelativeResize="0"/>
          <p:nvPr/>
        </p:nvPicPr>
        <p:blipFill rotWithShape="1">
          <a:blip r:embed="rId8">
            <a:alphaModFix/>
          </a:blip>
          <a:srcRect b="0" l="0" r="0" t="0"/>
          <a:stretch/>
        </p:blipFill>
        <p:spPr>
          <a:xfrm rot="-777968">
            <a:off x="16290369" y="4091854"/>
            <a:ext cx="1937863" cy="2998627"/>
          </a:xfrm>
          <a:prstGeom prst="rect">
            <a:avLst/>
          </a:prstGeom>
          <a:noFill/>
          <a:ln>
            <a:noFill/>
          </a:ln>
        </p:spPr>
      </p:pic>
      <p:sp>
        <p:nvSpPr>
          <p:cNvPr id="257" name="Google Shape;257;p13"/>
          <p:cNvSpPr txBox="1"/>
          <p:nvPr/>
        </p:nvSpPr>
        <p:spPr>
          <a:xfrm>
            <a:off x="590910" y="2959049"/>
            <a:ext cx="4563187" cy="3978376"/>
          </a:xfrm>
          <a:prstGeom prst="rect">
            <a:avLst/>
          </a:prstGeom>
          <a:noFill/>
          <a:ln>
            <a:noFill/>
          </a:ln>
        </p:spPr>
        <p:txBody>
          <a:bodyPr anchorCtr="0" anchor="t" bIns="0" lIns="0" spcFirstLastPara="1" rIns="0" wrap="square" tIns="0">
            <a:spAutoFit/>
          </a:bodyPr>
          <a:lstStyle/>
          <a:p>
            <a:pPr indent="0" lvl="0" marL="0" marR="0" rtl="0" algn="l">
              <a:lnSpc>
                <a:spcPct val="243992"/>
              </a:lnSpc>
              <a:spcBef>
                <a:spcPts val="0"/>
              </a:spcBef>
              <a:spcAft>
                <a:spcPts val="0"/>
              </a:spcAft>
              <a:buNone/>
            </a:pPr>
            <a:r>
              <a:rPr b="0" i="0" lang="en-US" sz="3346" u="none" cap="none" strike="noStrike">
                <a:solidFill>
                  <a:srgbClr val="004AAD"/>
                </a:solidFill>
                <a:latin typeface="Montserrat SemiBold"/>
                <a:ea typeface="Montserrat SemiBold"/>
                <a:cs typeface="Montserrat SemiBold"/>
                <a:sym typeface="Montserrat SemiBold"/>
              </a:rPr>
              <a:t>9.</a:t>
            </a:r>
            <a:r>
              <a:rPr b="0" i="0" lang="en-US" sz="3346" u="none" cap="none" strike="noStrike">
                <a:solidFill>
                  <a:srgbClr val="000000"/>
                </a:solidFill>
                <a:latin typeface="Montserrat SemiBold"/>
                <a:ea typeface="Montserrat SemiBold"/>
                <a:cs typeface="Montserrat SemiBold"/>
                <a:sym typeface="Montserrat SemiBold"/>
              </a:rPr>
              <a:t> Đổi kiểu dữ liệu của các cột tiêu chí</a:t>
            </a:r>
            <a:endParaRPr/>
          </a:p>
          <a:p>
            <a:pPr indent="0" lvl="0" marL="0" marR="0" rtl="0" algn="l">
              <a:lnSpc>
                <a:spcPct val="243992"/>
              </a:lnSpc>
              <a:spcBef>
                <a:spcPts val="0"/>
              </a:spcBef>
              <a:spcAft>
                <a:spcPts val="0"/>
              </a:spcAft>
              <a:buNone/>
            </a:pPr>
            <a:r>
              <a:rPr b="0" i="0" lang="en-US" sz="3346" u="none" cap="none" strike="noStrike">
                <a:solidFill>
                  <a:srgbClr val="000000"/>
                </a:solidFill>
                <a:latin typeface="Montserrat SemiBold"/>
                <a:ea typeface="Montserrat SemiBold"/>
                <a:cs typeface="Montserrat SemiBold"/>
                <a:sym typeface="Montserrat SemiBold"/>
              </a:rPr>
              <a:t>thành</a:t>
            </a:r>
            <a:r>
              <a:rPr b="0" i="0" lang="en-US" sz="3346" u="none" cap="none" strike="noStrike">
                <a:solidFill>
                  <a:srgbClr val="69B019"/>
                </a:solidFill>
                <a:latin typeface="Montserrat SemiBold"/>
                <a:ea typeface="Montserrat SemiBold"/>
                <a:cs typeface="Montserrat SemiBold"/>
                <a:sym typeface="Montserrat SemiBold"/>
              </a:rPr>
              <a:t> </a:t>
            </a:r>
            <a:r>
              <a:rPr b="0" i="0" lang="en-US" sz="3346" u="none" cap="none" strike="noStrike">
                <a:solidFill>
                  <a:srgbClr val="5271FF"/>
                </a:solidFill>
                <a:latin typeface="Montserrat SemiBold"/>
                <a:ea typeface="Montserrat SemiBold"/>
                <a:cs typeface="Montserrat SemiBold"/>
                <a:sym typeface="Montserrat SemiBold"/>
              </a:rPr>
              <a:t>numeric</a:t>
            </a:r>
            <a:r>
              <a:rPr b="0" i="0" lang="en-US" sz="3346" u="none" cap="none" strike="noStrike">
                <a:solidFill>
                  <a:srgbClr val="000000"/>
                </a:solidFill>
                <a:latin typeface="Montserrat SemiBold"/>
                <a:ea typeface="Montserrat SemiBold"/>
                <a:cs typeface="Montserrat SemiBold"/>
                <a:sym typeface="Montserrat SemiBold"/>
              </a:rPr>
              <a:t> bằng  phương thức </a:t>
            </a:r>
            <a:r>
              <a:rPr b="1" i="0" lang="en-US" sz="3346" u="none" cap="none" strike="noStrike">
                <a:solidFill>
                  <a:srgbClr val="5271FF"/>
                </a:solidFill>
                <a:latin typeface="Montserrat"/>
                <a:ea typeface="Montserrat"/>
                <a:cs typeface="Montserrat"/>
                <a:sym typeface="Montserrat"/>
              </a:rPr>
              <a:t>apply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14"/>
          <p:cNvPicPr preferRelativeResize="0"/>
          <p:nvPr/>
        </p:nvPicPr>
        <p:blipFill rotWithShape="1">
          <a:blip r:embed="rId3">
            <a:alphaModFix amt="50000"/>
          </a:blip>
          <a:srcRect b="0" l="0" r="0" t="0"/>
          <a:stretch/>
        </p:blipFill>
        <p:spPr>
          <a:xfrm rot="1505868">
            <a:off x="13408250" y="-4770096"/>
            <a:ext cx="12580534" cy="8680686"/>
          </a:xfrm>
          <a:prstGeom prst="rect">
            <a:avLst/>
          </a:prstGeom>
          <a:noFill/>
          <a:ln>
            <a:noFill/>
          </a:ln>
        </p:spPr>
      </p:pic>
      <p:pic>
        <p:nvPicPr>
          <p:cNvPr id="263" name="Google Shape;263;p14"/>
          <p:cNvPicPr preferRelativeResize="0"/>
          <p:nvPr/>
        </p:nvPicPr>
        <p:blipFill rotWithShape="1">
          <a:blip r:embed="rId4">
            <a:alphaModFix/>
          </a:blip>
          <a:srcRect b="0" l="0" r="0" t="0"/>
          <a:stretch/>
        </p:blipFill>
        <p:spPr>
          <a:xfrm>
            <a:off x="6610932" y="803303"/>
            <a:ext cx="11420540" cy="5824596"/>
          </a:xfrm>
          <a:prstGeom prst="rect">
            <a:avLst/>
          </a:prstGeom>
          <a:noFill/>
          <a:ln>
            <a:noFill/>
          </a:ln>
        </p:spPr>
      </p:pic>
      <p:pic>
        <p:nvPicPr>
          <p:cNvPr id="264" name="Google Shape;264;p14"/>
          <p:cNvPicPr preferRelativeResize="0"/>
          <p:nvPr/>
        </p:nvPicPr>
        <p:blipFill rotWithShape="1">
          <a:blip r:embed="rId5">
            <a:alphaModFix/>
          </a:blip>
          <a:srcRect b="3365" l="0" r="41141" t="3366"/>
          <a:stretch/>
        </p:blipFill>
        <p:spPr>
          <a:xfrm>
            <a:off x="376034" y="7930395"/>
            <a:ext cx="9107489" cy="1680517"/>
          </a:xfrm>
          <a:prstGeom prst="rect">
            <a:avLst/>
          </a:prstGeom>
          <a:noFill/>
          <a:ln>
            <a:noFill/>
          </a:ln>
        </p:spPr>
      </p:pic>
      <p:sp>
        <p:nvSpPr>
          <p:cNvPr id="265" name="Google Shape;265;p14"/>
          <p:cNvSpPr txBox="1"/>
          <p:nvPr/>
        </p:nvSpPr>
        <p:spPr>
          <a:xfrm>
            <a:off x="188017" y="765925"/>
            <a:ext cx="6156203" cy="2949676"/>
          </a:xfrm>
          <a:prstGeom prst="rect">
            <a:avLst/>
          </a:prstGeom>
          <a:noFill/>
          <a:ln>
            <a:noFill/>
          </a:ln>
        </p:spPr>
        <p:txBody>
          <a:bodyPr anchorCtr="0" anchor="t" bIns="0" lIns="0" spcFirstLastPara="1" rIns="0" wrap="square" tIns="0">
            <a:spAutoFit/>
          </a:bodyPr>
          <a:lstStyle/>
          <a:p>
            <a:pPr indent="0" lvl="0" marL="0" marR="0" rtl="0" algn="l">
              <a:lnSpc>
                <a:spcPct val="243992"/>
              </a:lnSpc>
              <a:spcBef>
                <a:spcPts val="0"/>
              </a:spcBef>
              <a:spcAft>
                <a:spcPts val="0"/>
              </a:spcAft>
              <a:buNone/>
            </a:pPr>
            <a:r>
              <a:rPr b="0" i="0" lang="en-US" sz="3346" u="none" cap="none" strike="noStrike">
                <a:solidFill>
                  <a:srgbClr val="004AAD"/>
                </a:solidFill>
                <a:latin typeface="Montserrat SemiBold"/>
                <a:ea typeface="Montserrat SemiBold"/>
                <a:cs typeface="Montserrat SemiBold"/>
                <a:sym typeface="Montserrat SemiBold"/>
              </a:rPr>
              <a:t>10.</a:t>
            </a:r>
            <a:r>
              <a:rPr b="0" i="0" lang="en-US" sz="3346" u="none" cap="none" strike="noStrike">
                <a:solidFill>
                  <a:srgbClr val="000000"/>
                </a:solidFill>
                <a:latin typeface="Montserrat SemiBold"/>
                <a:ea typeface="Montserrat SemiBold"/>
                <a:cs typeface="Montserrat SemiBold"/>
                <a:sym typeface="Montserrat SemiBold"/>
              </a:rPr>
              <a:t> Fill những cột chứa giá trị null bằng giá trị trung bình của cột đó </a:t>
            </a:r>
            <a:endParaRPr/>
          </a:p>
        </p:txBody>
      </p:sp>
      <p:sp>
        <p:nvSpPr>
          <p:cNvPr id="266" name="Google Shape;266;p14"/>
          <p:cNvSpPr txBox="1"/>
          <p:nvPr/>
        </p:nvSpPr>
        <p:spPr>
          <a:xfrm>
            <a:off x="188017" y="3962226"/>
            <a:ext cx="6156203" cy="2733422"/>
          </a:xfrm>
          <a:prstGeom prst="rect">
            <a:avLst/>
          </a:prstGeom>
          <a:noFill/>
          <a:ln>
            <a:noFill/>
          </a:ln>
        </p:spPr>
        <p:txBody>
          <a:bodyPr anchorCtr="0" anchor="t" bIns="0" lIns="0" spcFirstLastPara="1" rIns="0" wrap="square" tIns="0">
            <a:spAutoFit/>
          </a:bodyPr>
          <a:lstStyle/>
          <a:p>
            <a:pPr indent="0" lvl="0" marL="0" marR="0" rtl="0" algn="l">
              <a:lnSpc>
                <a:spcPct val="244062"/>
              </a:lnSpc>
              <a:spcBef>
                <a:spcPts val="0"/>
              </a:spcBef>
              <a:spcAft>
                <a:spcPts val="0"/>
              </a:spcAft>
              <a:buNone/>
            </a:pPr>
            <a:r>
              <a:rPr b="1" i="0" lang="en-US" sz="2299" u="none" cap="none" strike="noStrike">
                <a:solidFill>
                  <a:srgbClr val="000000"/>
                </a:solidFill>
                <a:latin typeface="Montserrat"/>
                <a:ea typeface="Montserrat"/>
                <a:cs typeface="Montserrat"/>
                <a:sym typeface="Montserrat"/>
              </a:rPr>
              <a:t>+ Ở đây, ta sẽ chỉ fill các cột tiêu chí (trừ 2 cột đầu là Country Name và Year)</a:t>
            </a:r>
            <a:endParaRPr/>
          </a:p>
          <a:p>
            <a:pPr indent="0" lvl="0" marL="0" marR="0" rtl="0" algn="l">
              <a:lnSpc>
                <a:spcPct val="244062"/>
              </a:lnSpc>
              <a:spcBef>
                <a:spcPts val="0"/>
              </a:spcBef>
              <a:spcAft>
                <a:spcPts val="0"/>
              </a:spcAft>
              <a:buNone/>
            </a:pPr>
            <a:r>
              <a:rPr b="1" i="0" lang="en-US" sz="2299" u="none" cap="none" strike="noStrike">
                <a:solidFill>
                  <a:srgbClr val="000000"/>
                </a:solidFill>
                <a:latin typeface="Montserrat"/>
                <a:ea typeface="Montserrat"/>
                <a:cs typeface="Montserrat"/>
                <a:sym typeface="Montserrat"/>
              </a:rPr>
              <a:t>+ Sử dụng phương thức</a:t>
            </a:r>
            <a:r>
              <a:rPr b="0" i="0" lang="en-US" sz="2299" u="none" cap="none" strike="noStrike">
                <a:solidFill>
                  <a:srgbClr val="000000"/>
                </a:solidFill>
                <a:latin typeface="Montserrat"/>
                <a:ea typeface="Montserrat"/>
                <a:cs typeface="Montserrat"/>
                <a:sym typeface="Montserrat"/>
              </a:rPr>
              <a:t> </a:t>
            </a:r>
            <a:r>
              <a:rPr b="1" i="0" lang="en-US" sz="2299" u="none" cap="none" strike="noStrike">
                <a:solidFill>
                  <a:srgbClr val="5271FF"/>
                </a:solidFill>
                <a:latin typeface="Montserrat"/>
                <a:ea typeface="Montserrat"/>
                <a:cs typeface="Montserrat"/>
                <a:sym typeface="Montserrat"/>
              </a:rPr>
              <a:t>fillna</a:t>
            </a:r>
            <a:r>
              <a:rPr b="1" i="0" lang="en-US" sz="2299" u="none" cap="none" strike="noStrike">
                <a:solidFill>
                  <a:srgbClr val="000000"/>
                </a:solidFill>
                <a:latin typeface="Montserrat"/>
                <a:ea typeface="Montserrat"/>
                <a:cs typeface="Montserrat"/>
                <a:sym typeface="Montserrat"/>
              </a:rPr>
              <a:t> và </a:t>
            </a:r>
            <a:r>
              <a:rPr b="1" i="0" lang="en-US" sz="2299" u="none" cap="none" strike="noStrike">
                <a:solidFill>
                  <a:srgbClr val="5271FF"/>
                </a:solidFill>
                <a:latin typeface="Montserrat"/>
                <a:ea typeface="Montserrat"/>
                <a:cs typeface="Montserrat"/>
                <a:sym typeface="Montserrat"/>
              </a:rPr>
              <a:t>mean</a:t>
            </a:r>
            <a:r>
              <a:rPr b="1" i="0" lang="en-US" sz="2299" u="none" cap="none" strike="noStrike">
                <a:solidFill>
                  <a:srgbClr val="000000"/>
                </a:solidFill>
                <a:latin typeface="Montserrat"/>
                <a:ea typeface="Montserrat"/>
                <a:cs typeface="Montserrat"/>
                <a:sym typeface="Montserrat"/>
              </a:rPr>
              <a:t> để thực hiện</a:t>
            </a:r>
            <a:endParaRPr/>
          </a:p>
        </p:txBody>
      </p:sp>
      <p:sp>
        <p:nvSpPr>
          <p:cNvPr id="267" name="Google Shape;267;p14"/>
          <p:cNvSpPr txBox="1"/>
          <p:nvPr/>
        </p:nvSpPr>
        <p:spPr>
          <a:xfrm>
            <a:off x="10251894" y="8129253"/>
            <a:ext cx="7168564" cy="892276"/>
          </a:xfrm>
          <a:prstGeom prst="rect">
            <a:avLst/>
          </a:prstGeom>
          <a:noFill/>
          <a:ln>
            <a:noFill/>
          </a:ln>
        </p:spPr>
        <p:txBody>
          <a:bodyPr anchorCtr="0" anchor="t" bIns="0" lIns="0" spcFirstLastPara="1" rIns="0" wrap="square" tIns="0">
            <a:spAutoFit/>
          </a:bodyPr>
          <a:lstStyle/>
          <a:p>
            <a:pPr indent="0" lvl="0" marL="0" marR="0" rtl="0" algn="l">
              <a:lnSpc>
                <a:spcPct val="243992"/>
              </a:lnSpc>
              <a:spcBef>
                <a:spcPts val="0"/>
              </a:spcBef>
              <a:spcAft>
                <a:spcPts val="0"/>
              </a:spcAft>
              <a:buNone/>
            </a:pPr>
            <a:r>
              <a:rPr b="0" i="0" lang="en-US" sz="3346" u="none" cap="none" strike="noStrike">
                <a:solidFill>
                  <a:srgbClr val="004AAD"/>
                </a:solidFill>
                <a:latin typeface="Montserrat SemiBold"/>
                <a:ea typeface="Montserrat SemiBold"/>
                <a:cs typeface="Montserrat SemiBold"/>
                <a:sym typeface="Montserrat SemiBold"/>
              </a:rPr>
              <a:t>11.</a:t>
            </a:r>
            <a:r>
              <a:rPr b="0" i="0" lang="en-US" sz="3346" u="none" cap="none" strike="noStrike">
                <a:solidFill>
                  <a:srgbClr val="000000"/>
                </a:solidFill>
                <a:latin typeface="Montserrat SemiBold"/>
                <a:ea typeface="Montserrat SemiBold"/>
                <a:cs typeface="Montserrat SemiBold"/>
                <a:sym typeface="Montserrat SemiBold"/>
              </a:rPr>
              <a:t> Kiểm tra lại và xuất file csv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15"/>
          <p:cNvPicPr preferRelativeResize="0"/>
          <p:nvPr/>
        </p:nvPicPr>
        <p:blipFill rotWithShape="1">
          <a:blip r:embed="rId3">
            <a:alphaModFix/>
          </a:blip>
          <a:srcRect b="9598" l="0" r="0" t="5179"/>
          <a:stretch/>
        </p:blipFill>
        <p:spPr>
          <a:xfrm>
            <a:off x="9727808" y="4056985"/>
            <a:ext cx="8560192" cy="5464285"/>
          </a:xfrm>
          <a:prstGeom prst="rect">
            <a:avLst/>
          </a:prstGeom>
          <a:noFill/>
          <a:ln>
            <a:noFill/>
          </a:ln>
        </p:spPr>
      </p:pic>
      <p:pic>
        <p:nvPicPr>
          <p:cNvPr id="273" name="Google Shape;273;p15"/>
          <p:cNvPicPr preferRelativeResize="0"/>
          <p:nvPr/>
        </p:nvPicPr>
        <p:blipFill rotWithShape="1">
          <a:blip r:embed="rId4">
            <a:alphaModFix/>
          </a:blip>
          <a:srcRect b="0" l="326" r="326" t="0"/>
          <a:stretch/>
        </p:blipFill>
        <p:spPr>
          <a:xfrm>
            <a:off x="0" y="4056985"/>
            <a:ext cx="9694025" cy="5464285"/>
          </a:xfrm>
          <a:prstGeom prst="rect">
            <a:avLst/>
          </a:prstGeom>
          <a:noFill/>
          <a:ln>
            <a:noFill/>
          </a:ln>
        </p:spPr>
      </p:pic>
      <p:pic>
        <p:nvPicPr>
          <p:cNvPr id="274" name="Google Shape;274;p15"/>
          <p:cNvPicPr preferRelativeResize="0"/>
          <p:nvPr/>
        </p:nvPicPr>
        <p:blipFill rotWithShape="1">
          <a:blip r:embed="rId5">
            <a:alphaModFix amt="18000"/>
          </a:blip>
          <a:srcRect b="0" l="0" r="0" t="0"/>
          <a:stretch/>
        </p:blipFill>
        <p:spPr>
          <a:xfrm rot="-2085749">
            <a:off x="-5169752" y="-3068693"/>
            <a:ext cx="14820425" cy="14820425"/>
          </a:xfrm>
          <a:prstGeom prst="rect">
            <a:avLst/>
          </a:prstGeom>
          <a:noFill/>
          <a:ln>
            <a:noFill/>
          </a:ln>
        </p:spPr>
      </p:pic>
      <p:pic>
        <p:nvPicPr>
          <p:cNvPr id="275" name="Google Shape;275;p15"/>
          <p:cNvPicPr preferRelativeResize="0"/>
          <p:nvPr/>
        </p:nvPicPr>
        <p:blipFill rotWithShape="1">
          <a:blip r:embed="rId6">
            <a:alphaModFix amt="50000"/>
          </a:blip>
          <a:srcRect b="0" l="0" r="0" t="0"/>
          <a:stretch/>
        </p:blipFill>
        <p:spPr>
          <a:xfrm rot="4233417">
            <a:off x="-3421326" y="4361845"/>
            <a:ext cx="7160020" cy="11496520"/>
          </a:xfrm>
          <a:prstGeom prst="rect">
            <a:avLst/>
          </a:prstGeom>
          <a:noFill/>
          <a:ln>
            <a:noFill/>
          </a:ln>
        </p:spPr>
      </p:pic>
      <p:sp>
        <p:nvSpPr>
          <p:cNvPr id="276" name="Google Shape;276;p15"/>
          <p:cNvSpPr txBox="1"/>
          <p:nvPr/>
        </p:nvSpPr>
        <p:spPr>
          <a:xfrm>
            <a:off x="158684" y="1768577"/>
            <a:ext cx="10826621" cy="882015"/>
          </a:xfrm>
          <a:prstGeom prst="rect">
            <a:avLst/>
          </a:prstGeom>
          <a:noFill/>
          <a:ln>
            <a:noFill/>
          </a:ln>
        </p:spPr>
        <p:txBody>
          <a:bodyPr anchorCtr="0" anchor="t" bIns="0" lIns="0" spcFirstLastPara="1" rIns="0" wrap="square" tIns="0">
            <a:spAutoFit/>
          </a:bodyPr>
          <a:lstStyle/>
          <a:p>
            <a:pPr indent="0" lvl="0" marL="0" marR="0" rtl="0" algn="ctr">
              <a:lnSpc>
                <a:spcPct val="105000"/>
              </a:lnSpc>
              <a:spcBef>
                <a:spcPts val="0"/>
              </a:spcBef>
              <a:spcAft>
                <a:spcPts val="0"/>
              </a:spcAft>
              <a:buNone/>
            </a:pPr>
            <a:r>
              <a:rPr b="1" i="0" lang="en-US" sz="6299" u="none" cap="none" strike="noStrike">
                <a:solidFill>
                  <a:srgbClr val="004AAD"/>
                </a:solidFill>
                <a:latin typeface="Montserrat"/>
                <a:ea typeface="Montserrat"/>
                <a:cs typeface="Montserrat"/>
                <a:sym typeface="Montserrat"/>
              </a:rPr>
              <a:t>BƯỚC 2. XỬ LÝ VỚI SQL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16"/>
          <p:cNvPicPr preferRelativeResize="0"/>
          <p:nvPr/>
        </p:nvPicPr>
        <p:blipFill rotWithShape="1">
          <a:blip r:embed="rId3">
            <a:alphaModFix amt="50000"/>
          </a:blip>
          <a:srcRect b="0" l="0" r="0" t="0"/>
          <a:stretch/>
        </p:blipFill>
        <p:spPr>
          <a:xfrm rot="-1625759">
            <a:off x="-6247035" y="5534382"/>
            <a:ext cx="10884489" cy="8846121"/>
          </a:xfrm>
          <a:prstGeom prst="rect">
            <a:avLst/>
          </a:prstGeom>
          <a:noFill/>
          <a:ln>
            <a:noFill/>
          </a:ln>
        </p:spPr>
      </p:pic>
      <p:pic>
        <p:nvPicPr>
          <p:cNvPr id="282" name="Google Shape;282;p16"/>
          <p:cNvPicPr preferRelativeResize="0"/>
          <p:nvPr/>
        </p:nvPicPr>
        <p:blipFill rotWithShape="1">
          <a:blip r:embed="rId4">
            <a:alphaModFix/>
          </a:blip>
          <a:srcRect b="0" l="0" r="1680" t="0"/>
          <a:stretch/>
        </p:blipFill>
        <p:spPr>
          <a:xfrm>
            <a:off x="9901936" y="200182"/>
            <a:ext cx="4130266" cy="2069082"/>
          </a:xfrm>
          <a:prstGeom prst="rect">
            <a:avLst/>
          </a:prstGeom>
          <a:noFill/>
          <a:ln>
            <a:noFill/>
          </a:ln>
        </p:spPr>
      </p:pic>
      <p:pic>
        <p:nvPicPr>
          <p:cNvPr id="283" name="Google Shape;283;p16"/>
          <p:cNvPicPr preferRelativeResize="0"/>
          <p:nvPr/>
        </p:nvPicPr>
        <p:blipFill rotWithShape="1">
          <a:blip r:embed="rId5">
            <a:alphaModFix/>
          </a:blip>
          <a:srcRect b="0" l="0" r="0" t="0"/>
          <a:stretch/>
        </p:blipFill>
        <p:spPr>
          <a:xfrm>
            <a:off x="8854249" y="2485125"/>
            <a:ext cx="9086576" cy="1622603"/>
          </a:xfrm>
          <a:prstGeom prst="rect">
            <a:avLst/>
          </a:prstGeom>
          <a:noFill/>
          <a:ln>
            <a:noFill/>
          </a:ln>
        </p:spPr>
      </p:pic>
      <p:pic>
        <p:nvPicPr>
          <p:cNvPr id="284" name="Google Shape;284;p16"/>
          <p:cNvPicPr preferRelativeResize="0"/>
          <p:nvPr/>
        </p:nvPicPr>
        <p:blipFill rotWithShape="1">
          <a:blip r:embed="rId6">
            <a:alphaModFix amt="50000"/>
          </a:blip>
          <a:srcRect b="0" l="0" r="0" t="0"/>
          <a:stretch/>
        </p:blipFill>
        <p:spPr>
          <a:xfrm rot="1505868">
            <a:off x="13408250" y="-4770096"/>
            <a:ext cx="12580534" cy="8680686"/>
          </a:xfrm>
          <a:prstGeom prst="rect">
            <a:avLst/>
          </a:prstGeom>
          <a:noFill/>
          <a:ln>
            <a:noFill/>
          </a:ln>
        </p:spPr>
      </p:pic>
      <p:pic>
        <p:nvPicPr>
          <p:cNvPr id="285" name="Google Shape;285;p16"/>
          <p:cNvPicPr preferRelativeResize="0"/>
          <p:nvPr/>
        </p:nvPicPr>
        <p:blipFill rotWithShape="1">
          <a:blip r:embed="rId7">
            <a:alphaModFix/>
          </a:blip>
          <a:srcRect b="0" l="0" r="0" t="0"/>
          <a:stretch/>
        </p:blipFill>
        <p:spPr>
          <a:xfrm>
            <a:off x="542429" y="3937209"/>
            <a:ext cx="6515421" cy="5140607"/>
          </a:xfrm>
          <a:prstGeom prst="rect">
            <a:avLst/>
          </a:prstGeom>
          <a:noFill/>
          <a:ln>
            <a:noFill/>
          </a:ln>
        </p:spPr>
      </p:pic>
      <p:sp>
        <p:nvSpPr>
          <p:cNvPr id="286" name="Google Shape;286;p16"/>
          <p:cNvSpPr txBox="1"/>
          <p:nvPr/>
        </p:nvSpPr>
        <p:spPr>
          <a:xfrm>
            <a:off x="0" y="313780"/>
            <a:ext cx="5879305" cy="2112646"/>
          </a:xfrm>
          <a:prstGeom prst="rect">
            <a:avLst/>
          </a:prstGeom>
          <a:noFill/>
          <a:ln>
            <a:noFill/>
          </a:ln>
        </p:spPr>
        <p:txBody>
          <a:bodyPr anchorCtr="0" anchor="t" bIns="0" lIns="0" spcFirstLastPara="1" rIns="0" wrap="square" tIns="0">
            <a:spAutoFit/>
          </a:bodyPr>
          <a:lstStyle/>
          <a:p>
            <a:pPr indent="0" lvl="0" marL="0" marR="0" rtl="0" algn="ctr">
              <a:lnSpc>
                <a:spcPct val="171996"/>
              </a:lnSpc>
              <a:spcBef>
                <a:spcPts val="0"/>
              </a:spcBef>
              <a:spcAft>
                <a:spcPts val="0"/>
              </a:spcAft>
              <a:buNone/>
            </a:pPr>
            <a:r>
              <a:rPr b="0" i="0" lang="en-US" sz="3346" u="none" cap="none" strike="noStrike">
                <a:solidFill>
                  <a:srgbClr val="004AAD"/>
                </a:solidFill>
                <a:latin typeface="Montserrat SemiBold"/>
                <a:ea typeface="Montserrat SemiBold"/>
                <a:cs typeface="Montserrat SemiBold"/>
                <a:sym typeface="Montserrat SemiBold"/>
              </a:rPr>
              <a:t>1.</a:t>
            </a:r>
            <a:r>
              <a:rPr b="0" i="0" lang="en-US" sz="3346" u="none" cap="none" strike="noStrike">
                <a:solidFill>
                  <a:srgbClr val="000000"/>
                </a:solidFill>
                <a:latin typeface="Montserrat SemiBold"/>
                <a:ea typeface="Montserrat SemiBold"/>
                <a:cs typeface="Montserrat SemiBold"/>
                <a:sym typeface="Montserrat SemiBold"/>
              </a:rPr>
              <a:t> </a:t>
            </a:r>
            <a:r>
              <a:rPr b="1" i="0" lang="en-US" sz="3346" u="none" cap="none" strike="noStrike">
                <a:solidFill>
                  <a:srgbClr val="94DDDE"/>
                </a:solidFill>
                <a:latin typeface="Montserrat"/>
                <a:ea typeface="Montserrat"/>
                <a:cs typeface="Montserrat"/>
                <a:sym typeface="Montserrat"/>
              </a:rPr>
              <a:t>Import</a:t>
            </a:r>
            <a:r>
              <a:rPr b="0" i="0" lang="en-US" sz="3346" u="none" cap="none" strike="noStrike">
                <a:solidFill>
                  <a:srgbClr val="000000"/>
                </a:solidFill>
                <a:latin typeface="Montserrat SemiBold"/>
                <a:ea typeface="Montserrat SemiBold"/>
                <a:cs typeface="Montserrat SemiBold"/>
                <a:sym typeface="Montserrat SemiBold"/>
              </a:rPr>
              <a:t> dữ liệu vào Dbeaver</a:t>
            </a:r>
            <a:endParaRPr/>
          </a:p>
          <a:p>
            <a:pPr indent="0" lvl="0" marL="0" marR="0" rtl="0" algn="ctr">
              <a:lnSpc>
                <a:spcPct val="171996"/>
              </a:lnSpc>
              <a:spcBef>
                <a:spcPts val="0"/>
              </a:spcBef>
              <a:spcAft>
                <a:spcPts val="0"/>
              </a:spcAft>
              <a:buNone/>
            </a:pPr>
            <a:r>
              <a:t/>
            </a:r>
            <a:endParaRPr b="0" i="0" sz="3346" u="none" cap="none" strike="noStrike">
              <a:solidFill>
                <a:srgbClr val="000000"/>
              </a:solidFill>
              <a:latin typeface="Montserrat SemiBold"/>
              <a:ea typeface="Montserrat SemiBold"/>
              <a:cs typeface="Montserrat SemiBold"/>
              <a:sym typeface="Montserrat SemiBold"/>
            </a:endParaRPr>
          </a:p>
        </p:txBody>
      </p:sp>
      <p:sp>
        <p:nvSpPr>
          <p:cNvPr id="287" name="Google Shape;287;p16"/>
          <p:cNvSpPr txBox="1"/>
          <p:nvPr/>
        </p:nvSpPr>
        <p:spPr>
          <a:xfrm>
            <a:off x="-804791" y="2035901"/>
            <a:ext cx="7491199" cy="2130526"/>
          </a:xfrm>
          <a:prstGeom prst="rect">
            <a:avLst/>
          </a:prstGeom>
          <a:noFill/>
          <a:ln>
            <a:noFill/>
          </a:ln>
        </p:spPr>
        <p:txBody>
          <a:bodyPr anchorCtr="0" anchor="t" bIns="0" lIns="0" spcFirstLastPara="1" rIns="0" wrap="square" tIns="0">
            <a:spAutoFit/>
          </a:bodyPr>
          <a:lstStyle/>
          <a:p>
            <a:pPr indent="0" lvl="0" marL="0" marR="0" rtl="0" algn="ctr">
              <a:lnSpc>
                <a:spcPct val="243992"/>
              </a:lnSpc>
              <a:spcBef>
                <a:spcPts val="0"/>
              </a:spcBef>
              <a:spcAft>
                <a:spcPts val="0"/>
              </a:spcAft>
              <a:buNone/>
            </a:pPr>
            <a:r>
              <a:rPr b="0" i="0" lang="en-US" sz="3346" u="none" cap="none" strike="noStrike">
                <a:solidFill>
                  <a:srgbClr val="004AAD"/>
                </a:solidFill>
                <a:latin typeface="Montserrat SemiBold"/>
                <a:ea typeface="Montserrat SemiBold"/>
                <a:cs typeface="Montserrat SemiBold"/>
                <a:sym typeface="Montserrat SemiBold"/>
              </a:rPr>
              <a:t>2. </a:t>
            </a:r>
            <a:r>
              <a:rPr b="0" i="0" lang="en-US" sz="3346" u="none" cap="none" strike="noStrike">
                <a:solidFill>
                  <a:srgbClr val="000000"/>
                </a:solidFill>
                <a:latin typeface="Montserrat SemiBold"/>
                <a:ea typeface="Montserrat SemiBold"/>
                <a:cs typeface="Montserrat SemiBold"/>
                <a:sym typeface="Montserrat SemiBold"/>
              </a:rPr>
              <a:t>Xóa các cột không</a:t>
            </a:r>
            <a:endParaRPr/>
          </a:p>
          <a:p>
            <a:pPr indent="0" lvl="0" marL="0" marR="0" rtl="0" algn="ctr">
              <a:lnSpc>
                <a:spcPct val="50000"/>
              </a:lnSpc>
              <a:spcBef>
                <a:spcPts val="0"/>
              </a:spcBef>
              <a:spcAft>
                <a:spcPts val="0"/>
              </a:spcAft>
              <a:buNone/>
            </a:pPr>
            <a:r>
              <a:rPr b="0" i="0" lang="en-US" sz="3346" u="none" cap="none" strike="noStrike">
                <a:solidFill>
                  <a:srgbClr val="000000"/>
                </a:solidFill>
                <a:latin typeface="Montserrat SemiBold"/>
                <a:ea typeface="Montserrat SemiBold"/>
                <a:cs typeface="Montserrat SemiBold"/>
                <a:sym typeface="Montserrat SemiBold"/>
              </a:rPr>
              <a:t> cần thiết</a:t>
            </a:r>
            <a:endParaRPr/>
          </a:p>
          <a:p>
            <a:pPr indent="0" lvl="0" marL="0" marR="0" rtl="0" algn="ctr">
              <a:lnSpc>
                <a:spcPct val="243992"/>
              </a:lnSpc>
              <a:spcBef>
                <a:spcPts val="0"/>
              </a:spcBef>
              <a:spcAft>
                <a:spcPts val="0"/>
              </a:spcAft>
              <a:buNone/>
            </a:pPr>
            <a:r>
              <a:t/>
            </a:r>
            <a:endParaRPr b="0" i="0" sz="3346" u="none" cap="none" strike="noStrike">
              <a:solidFill>
                <a:srgbClr val="000000"/>
              </a:solidFill>
              <a:latin typeface="Montserrat SemiBold"/>
              <a:ea typeface="Montserrat SemiBold"/>
              <a:cs typeface="Montserrat SemiBold"/>
              <a:sym typeface="Montserrat SemiBold"/>
            </a:endParaRPr>
          </a:p>
        </p:txBody>
      </p:sp>
      <p:sp>
        <p:nvSpPr>
          <p:cNvPr id="288" name="Google Shape;288;p16"/>
          <p:cNvSpPr txBox="1"/>
          <p:nvPr/>
        </p:nvSpPr>
        <p:spPr>
          <a:xfrm>
            <a:off x="10449626" y="4669671"/>
            <a:ext cx="7491199" cy="2836546"/>
          </a:xfrm>
          <a:prstGeom prst="rect">
            <a:avLst/>
          </a:prstGeom>
          <a:noFill/>
          <a:ln>
            <a:noFill/>
          </a:ln>
        </p:spPr>
        <p:txBody>
          <a:bodyPr anchorCtr="0" anchor="t" bIns="0" lIns="0" spcFirstLastPara="1" rIns="0" wrap="square" tIns="0">
            <a:spAutoFit/>
          </a:bodyPr>
          <a:lstStyle/>
          <a:p>
            <a:pPr indent="0" lvl="0" marL="0" marR="0" rtl="0" algn="ctr">
              <a:lnSpc>
                <a:spcPct val="171996"/>
              </a:lnSpc>
              <a:spcBef>
                <a:spcPts val="0"/>
              </a:spcBef>
              <a:spcAft>
                <a:spcPts val="0"/>
              </a:spcAft>
              <a:buNone/>
            </a:pPr>
            <a:r>
              <a:rPr b="0" i="0" lang="en-US" sz="3346" u="none" cap="none" strike="noStrike">
                <a:solidFill>
                  <a:srgbClr val="004AAD"/>
                </a:solidFill>
                <a:latin typeface="Montserrat SemiBold"/>
                <a:ea typeface="Montserrat SemiBold"/>
                <a:cs typeface="Montserrat SemiBold"/>
                <a:sym typeface="Montserrat SemiBold"/>
              </a:rPr>
              <a:t>3. </a:t>
            </a:r>
            <a:r>
              <a:rPr b="0" i="0" lang="en-US" sz="3346" u="none" cap="none" strike="noStrike">
                <a:solidFill>
                  <a:srgbClr val="000000"/>
                </a:solidFill>
                <a:latin typeface="Montserrat SemiBold"/>
                <a:ea typeface="Montserrat SemiBold"/>
                <a:cs typeface="Montserrat SemiBold"/>
                <a:sym typeface="Montserrat SemiBold"/>
              </a:rPr>
              <a:t>Tính </a:t>
            </a:r>
            <a:r>
              <a:rPr b="1" i="0" lang="en-US" sz="3346" u="none" cap="none" strike="noStrike">
                <a:solidFill>
                  <a:srgbClr val="94DDDE"/>
                </a:solidFill>
                <a:latin typeface="Montserrat"/>
                <a:ea typeface="Montserrat"/>
                <a:cs typeface="Montserrat"/>
                <a:sym typeface="Montserrat"/>
              </a:rPr>
              <a:t>ESG Score</a:t>
            </a:r>
            <a:r>
              <a:rPr b="1" i="0" lang="en-US" sz="3346" u="none" cap="none" strike="noStrike">
                <a:solidFill>
                  <a:srgbClr val="000000"/>
                </a:solidFill>
                <a:latin typeface="Montserrat"/>
                <a:ea typeface="Montserrat"/>
                <a:cs typeface="Montserrat"/>
                <a:sym typeface="Montserrat"/>
              </a:rPr>
              <a:t>, </a:t>
            </a:r>
            <a:r>
              <a:rPr b="1" i="0" lang="en-US" sz="3346" u="none" cap="none" strike="noStrike">
                <a:solidFill>
                  <a:srgbClr val="94DDDE"/>
                </a:solidFill>
                <a:latin typeface="Montserrat"/>
                <a:ea typeface="Montserrat"/>
                <a:cs typeface="Montserrat"/>
                <a:sym typeface="Montserrat"/>
              </a:rPr>
              <a:t>xếp rank</a:t>
            </a:r>
            <a:r>
              <a:rPr b="0" i="0" lang="en-US" sz="3346" u="none" cap="none" strike="noStrike">
                <a:solidFill>
                  <a:srgbClr val="000000"/>
                </a:solidFill>
                <a:latin typeface="Montserrat SemiBold"/>
                <a:ea typeface="Montserrat SemiBold"/>
                <a:cs typeface="Montserrat SemiBold"/>
                <a:sym typeface="Montserrat SemiBold"/>
              </a:rPr>
              <a:t> theo ESG Score, </a:t>
            </a:r>
            <a:r>
              <a:rPr b="1" i="0" lang="en-US" sz="3346" u="none" cap="none" strike="noStrike">
                <a:solidFill>
                  <a:srgbClr val="94DDDE"/>
                </a:solidFill>
                <a:latin typeface="Montserrat"/>
                <a:ea typeface="Montserrat"/>
                <a:cs typeface="Montserrat"/>
                <a:sym typeface="Montserrat"/>
              </a:rPr>
              <a:t>Join</a:t>
            </a:r>
            <a:r>
              <a:rPr b="0" i="0" lang="en-US" sz="3346" u="none" cap="none" strike="noStrike">
                <a:solidFill>
                  <a:srgbClr val="000000"/>
                </a:solidFill>
                <a:latin typeface="Montserrat SemiBold"/>
                <a:ea typeface="Montserrat SemiBold"/>
                <a:cs typeface="Montserrat SemiBold"/>
                <a:sym typeface="Montserrat SemiBold"/>
              </a:rPr>
              <a:t> 3 bảng với nhau</a:t>
            </a:r>
            <a:endParaRPr/>
          </a:p>
          <a:p>
            <a:pPr indent="0" lvl="0" marL="0" marR="0" rtl="0" algn="ctr">
              <a:lnSpc>
                <a:spcPct val="171996"/>
              </a:lnSpc>
              <a:spcBef>
                <a:spcPts val="0"/>
              </a:spcBef>
              <a:spcAft>
                <a:spcPts val="0"/>
              </a:spcAft>
              <a:buNone/>
            </a:pPr>
            <a:r>
              <a:t/>
            </a:r>
            <a:endParaRPr b="0" i="0" sz="3346"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71996"/>
              </a:lnSpc>
              <a:spcBef>
                <a:spcPts val="0"/>
              </a:spcBef>
              <a:spcAft>
                <a:spcPts val="0"/>
              </a:spcAft>
              <a:buNone/>
            </a:pPr>
            <a:r>
              <a:t/>
            </a:r>
            <a:endParaRPr b="0" i="0" sz="3346" u="none" cap="none" strike="noStrike">
              <a:solidFill>
                <a:srgbClr val="000000"/>
              </a:solidFill>
              <a:latin typeface="Montserrat SemiBold"/>
              <a:ea typeface="Montserrat SemiBold"/>
              <a:cs typeface="Montserrat SemiBold"/>
              <a:sym typeface="Montserrat SemiBold"/>
            </a:endParaRPr>
          </a:p>
        </p:txBody>
      </p:sp>
      <p:sp>
        <p:nvSpPr>
          <p:cNvPr id="289" name="Google Shape;289;p16"/>
          <p:cNvSpPr txBox="1"/>
          <p:nvPr/>
        </p:nvSpPr>
        <p:spPr>
          <a:xfrm>
            <a:off x="8854249" y="8216261"/>
            <a:ext cx="9086576" cy="2070739"/>
          </a:xfrm>
          <a:prstGeom prst="rect">
            <a:avLst/>
          </a:prstGeom>
          <a:noFill/>
          <a:ln>
            <a:noFill/>
          </a:ln>
        </p:spPr>
        <p:txBody>
          <a:bodyPr anchorCtr="0" anchor="t" bIns="0" lIns="0" spcFirstLastPara="1" rIns="0" wrap="square" tIns="0">
            <a:spAutoFit/>
          </a:bodyPr>
          <a:lstStyle/>
          <a:p>
            <a:pPr indent="0" lvl="0" marL="0" marR="0" rtl="0" algn="ctr">
              <a:lnSpc>
                <a:spcPct val="172000"/>
              </a:lnSpc>
              <a:spcBef>
                <a:spcPts val="0"/>
              </a:spcBef>
              <a:spcAft>
                <a:spcPts val="0"/>
              </a:spcAft>
              <a:buNone/>
            </a:pPr>
            <a:r>
              <a:rPr b="1" i="0" lang="en-US" sz="1750" u="none" cap="none" strike="noStrike">
                <a:solidFill>
                  <a:srgbClr val="737373"/>
                </a:solidFill>
                <a:latin typeface="Montserrat SemiBold"/>
                <a:ea typeface="Montserrat SemiBold"/>
                <a:cs typeface="Montserrat SemiBold"/>
                <a:sym typeface="Montserrat SemiBold"/>
              </a:rPr>
              <a:t>(Hiện nay, chỉ số ESG chưa được phổ biến rộng rãi và vẫn chưa có công thức thống nhất để tính điểm ESG. Nhóm đề ra giải pháp tính ESG score bằng cách cộng các tiêu chí tích cực và trừ đi các tiêu chí tiêu cực. Công thức trên không chính xác tuyệt đối và chỉ áp dụng để phục vụ cho bài phân tích này)</a:t>
            </a:r>
            <a:endParaRPr/>
          </a:p>
          <a:p>
            <a:pPr indent="0" lvl="0" marL="0" marR="0" rtl="0" algn="ctr">
              <a:lnSpc>
                <a:spcPct val="270228"/>
              </a:lnSpc>
              <a:spcBef>
                <a:spcPts val="0"/>
              </a:spcBef>
              <a:spcAft>
                <a:spcPts val="0"/>
              </a:spcAft>
              <a:buNone/>
            </a:pPr>
            <a:r>
              <a:t/>
            </a:r>
            <a:endParaRPr b="1" i="0" sz="1750" u="none" cap="none" strike="noStrike">
              <a:solidFill>
                <a:srgbClr val="737373"/>
              </a:solidFill>
              <a:latin typeface="Montserrat SemiBold"/>
              <a:ea typeface="Montserrat SemiBold"/>
              <a:cs typeface="Montserrat SemiBold"/>
              <a:sym typeface="Montserrat SemiBold"/>
            </a:endParaRPr>
          </a:p>
        </p:txBody>
      </p:sp>
      <p:cxnSp>
        <p:nvCxnSpPr>
          <p:cNvPr id="290" name="Google Shape;290;p16"/>
          <p:cNvCxnSpPr/>
          <p:nvPr/>
        </p:nvCxnSpPr>
        <p:spPr>
          <a:xfrm rot="-10522169">
            <a:off x="8495118" y="5143500"/>
            <a:ext cx="1297764" cy="0"/>
          </a:xfrm>
          <a:prstGeom prst="straightConnector1">
            <a:avLst/>
          </a:prstGeom>
          <a:noFill/>
          <a:ln cap="flat" cmpd="sng" w="142875">
            <a:solidFill>
              <a:srgbClr val="94DDDE"/>
            </a:solidFill>
            <a:prstDash val="solid"/>
            <a:round/>
            <a:headEnd len="sm" w="sm" type="none"/>
            <a:tailEnd len="med" w="med" type="stealth"/>
          </a:ln>
        </p:spPr>
      </p:cxnSp>
      <p:cxnSp>
        <p:nvCxnSpPr>
          <p:cNvPr id="291" name="Google Shape;291;p16"/>
          <p:cNvCxnSpPr/>
          <p:nvPr/>
        </p:nvCxnSpPr>
        <p:spPr>
          <a:xfrm rot="-10799999">
            <a:off x="6907603" y="2993709"/>
            <a:ext cx="1297764" cy="0"/>
          </a:xfrm>
          <a:prstGeom prst="straightConnector1">
            <a:avLst/>
          </a:prstGeom>
          <a:noFill/>
          <a:ln cap="flat" cmpd="sng" w="142875">
            <a:solidFill>
              <a:srgbClr val="94DDDE"/>
            </a:solidFill>
            <a:prstDash val="solid"/>
            <a:round/>
            <a:headEnd len="sm" w="sm" type="none"/>
            <a:tailEnd len="med" w="med" type="stealth"/>
          </a:ln>
        </p:spPr>
      </p:cxnSp>
      <p:cxnSp>
        <p:nvCxnSpPr>
          <p:cNvPr id="292" name="Google Shape;292;p16"/>
          <p:cNvCxnSpPr/>
          <p:nvPr/>
        </p:nvCxnSpPr>
        <p:spPr>
          <a:xfrm rot="-10799999">
            <a:off x="6907603" y="1234723"/>
            <a:ext cx="1297764" cy="0"/>
          </a:xfrm>
          <a:prstGeom prst="straightConnector1">
            <a:avLst/>
          </a:prstGeom>
          <a:noFill/>
          <a:ln cap="flat" cmpd="sng" w="142875">
            <a:solidFill>
              <a:srgbClr val="94DDDE"/>
            </a:solidFill>
            <a:prstDash val="solid"/>
            <a:round/>
            <a:headEnd len="sm" w="sm" type="none"/>
            <a:tailEnd len="med" w="med" type="stealth"/>
          </a:ln>
        </p:spPr>
      </p:cxnSp>
      <p:sp>
        <p:nvSpPr>
          <p:cNvPr id="293" name="Google Shape;293;p16"/>
          <p:cNvSpPr txBox="1"/>
          <p:nvPr/>
        </p:nvSpPr>
        <p:spPr>
          <a:xfrm>
            <a:off x="10286603" y="7145654"/>
            <a:ext cx="7491199" cy="2112646"/>
          </a:xfrm>
          <a:prstGeom prst="rect">
            <a:avLst/>
          </a:prstGeom>
          <a:noFill/>
          <a:ln>
            <a:noFill/>
          </a:ln>
        </p:spPr>
        <p:txBody>
          <a:bodyPr anchorCtr="0" anchor="t" bIns="0" lIns="0" spcFirstLastPara="1" rIns="0" wrap="square" tIns="0">
            <a:spAutoFit/>
          </a:bodyPr>
          <a:lstStyle/>
          <a:p>
            <a:pPr indent="0" lvl="0" marL="0" marR="0" rtl="0" algn="ctr">
              <a:lnSpc>
                <a:spcPct val="171996"/>
              </a:lnSpc>
              <a:spcBef>
                <a:spcPts val="0"/>
              </a:spcBef>
              <a:spcAft>
                <a:spcPts val="0"/>
              </a:spcAft>
              <a:buNone/>
            </a:pPr>
            <a:r>
              <a:rPr b="0" i="0" lang="en-US" sz="3346" u="none" cap="none" strike="noStrike">
                <a:solidFill>
                  <a:srgbClr val="004AAD"/>
                </a:solidFill>
                <a:latin typeface="Montserrat SemiBold"/>
                <a:ea typeface="Montserrat SemiBold"/>
                <a:cs typeface="Montserrat SemiBold"/>
                <a:sym typeface="Montserrat SemiBold"/>
              </a:rPr>
              <a:t>4. </a:t>
            </a:r>
            <a:r>
              <a:rPr b="0" i="0" lang="en-US" sz="3346" u="none" cap="none" strike="noStrike">
                <a:solidFill>
                  <a:srgbClr val="000000"/>
                </a:solidFill>
                <a:latin typeface="Montserrat SemiBold"/>
                <a:ea typeface="Montserrat SemiBold"/>
                <a:cs typeface="Montserrat SemiBold"/>
                <a:sym typeface="Montserrat SemiBold"/>
              </a:rPr>
              <a:t>Xuất file csv</a:t>
            </a:r>
            <a:endParaRPr/>
          </a:p>
          <a:p>
            <a:pPr indent="0" lvl="0" marL="0" marR="0" rtl="0" algn="ctr">
              <a:lnSpc>
                <a:spcPct val="171996"/>
              </a:lnSpc>
              <a:spcBef>
                <a:spcPts val="0"/>
              </a:spcBef>
              <a:spcAft>
                <a:spcPts val="0"/>
              </a:spcAft>
              <a:buNone/>
            </a:pPr>
            <a:r>
              <a:t/>
            </a:r>
            <a:endParaRPr b="0" i="0" sz="3346"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71996"/>
              </a:lnSpc>
              <a:spcBef>
                <a:spcPts val="0"/>
              </a:spcBef>
              <a:spcAft>
                <a:spcPts val="0"/>
              </a:spcAft>
              <a:buNone/>
            </a:pPr>
            <a:r>
              <a:t/>
            </a:r>
            <a:endParaRPr b="0" i="0" sz="3346" u="none" cap="none" strike="noStrik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17"/>
          <p:cNvPicPr preferRelativeResize="0"/>
          <p:nvPr/>
        </p:nvPicPr>
        <p:blipFill rotWithShape="1">
          <a:blip r:embed="rId3">
            <a:alphaModFix amt="35000"/>
          </a:blip>
          <a:srcRect b="0" l="0" r="0" t="0"/>
          <a:stretch/>
        </p:blipFill>
        <p:spPr>
          <a:xfrm rot="3525861">
            <a:off x="8240696" y="-2685012"/>
            <a:ext cx="13709384" cy="13709384"/>
          </a:xfrm>
          <a:prstGeom prst="rect">
            <a:avLst/>
          </a:prstGeom>
          <a:noFill/>
          <a:ln>
            <a:noFill/>
          </a:ln>
        </p:spPr>
      </p:pic>
      <p:pic>
        <p:nvPicPr>
          <p:cNvPr id="299" name="Google Shape;299;p17"/>
          <p:cNvPicPr preferRelativeResize="0"/>
          <p:nvPr/>
        </p:nvPicPr>
        <p:blipFill rotWithShape="1">
          <a:blip r:embed="rId4">
            <a:alphaModFix amt="50000"/>
          </a:blip>
          <a:srcRect b="0" l="0" r="0" t="0"/>
          <a:stretch/>
        </p:blipFill>
        <p:spPr>
          <a:xfrm flipH="1" rot="8532740">
            <a:off x="-2703495" y="7048838"/>
            <a:ext cx="6729406" cy="5469172"/>
          </a:xfrm>
          <a:prstGeom prst="rect">
            <a:avLst/>
          </a:prstGeom>
          <a:noFill/>
          <a:ln>
            <a:noFill/>
          </a:ln>
        </p:spPr>
      </p:pic>
      <p:pic>
        <p:nvPicPr>
          <p:cNvPr id="300" name="Google Shape;300;p17"/>
          <p:cNvPicPr preferRelativeResize="0"/>
          <p:nvPr/>
        </p:nvPicPr>
        <p:blipFill rotWithShape="1">
          <a:blip r:embed="rId5">
            <a:alphaModFix/>
          </a:blip>
          <a:srcRect b="0" l="0" r="0" t="0"/>
          <a:stretch/>
        </p:blipFill>
        <p:spPr>
          <a:xfrm>
            <a:off x="12781697" y="6426233"/>
            <a:ext cx="2832067" cy="2832067"/>
          </a:xfrm>
          <a:prstGeom prst="rect">
            <a:avLst/>
          </a:prstGeom>
          <a:noFill/>
          <a:ln>
            <a:noFill/>
          </a:ln>
        </p:spPr>
      </p:pic>
      <p:pic>
        <p:nvPicPr>
          <p:cNvPr id="301" name="Google Shape;301;p17"/>
          <p:cNvPicPr preferRelativeResize="0"/>
          <p:nvPr/>
        </p:nvPicPr>
        <p:blipFill rotWithShape="1">
          <a:blip r:embed="rId6">
            <a:alphaModFix/>
          </a:blip>
          <a:srcRect b="4658" l="2000" r="1946" t="2551"/>
          <a:stretch/>
        </p:blipFill>
        <p:spPr>
          <a:xfrm>
            <a:off x="489476" y="3207945"/>
            <a:ext cx="8762350" cy="4923327"/>
          </a:xfrm>
          <a:prstGeom prst="rect">
            <a:avLst/>
          </a:prstGeom>
          <a:noFill/>
          <a:ln>
            <a:noFill/>
          </a:ln>
        </p:spPr>
      </p:pic>
      <p:sp>
        <p:nvSpPr>
          <p:cNvPr id="302" name="Google Shape;302;p17"/>
          <p:cNvSpPr txBox="1"/>
          <p:nvPr/>
        </p:nvSpPr>
        <p:spPr>
          <a:xfrm>
            <a:off x="9500471" y="3516630"/>
            <a:ext cx="8529432" cy="162687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6299" u="none" cap="none" strike="noStrike">
                <a:solidFill>
                  <a:srgbClr val="004AAD"/>
                </a:solidFill>
                <a:latin typeface="Montserrat"/>
                <a:ea typeface="Montserrat"/>
                <a:cs typeface="Montserrat"/>
                <a:sym typeface="Montserrat"/>
              </a:rPr>
              <a:t>BƯỚC 3. XỬ LÝ VỚI POWER BI</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306" name="Shape 306"/>
        <p:cNvGrpSpPr/>
        <p:nvPr/>
      </p:nvGrpSpPr>
      <p:grpSpPr>
        <a:xfrm>
          <a:off x="0" y="0"/>
          <a:ext cx="0" cy="0"/>
          <a:chOff x="0" y="0"/>
          <a:chExt cx="0" cy="0"/>
        </a:xfrm>
      </p:grpSpPr>
      <p:pic>
        <p:nvPicPr>
          <p:cNvPr id="307" name="Google Shape;307;p18"/>
          <p:cNvPicPr preferRelativeResize="0"/>
          <p:nvPr/>
        </p:nvPicPr>
        <p:blipFill rotWithShape="1">
          <a:blip r:embed="rId3">
            <a:alphaModFix/>
          </a:blip>
          <a:srcRect b="4065" l="0" r="0" t="4065"/>
          <a:stretch/>
        </p:blipFill>
        <p:spPr>
          <a:xfrm>
            <a:off x="8763442" y="2225874"/>
            <a:ext cx="9524558" cy="5835251"/>
          </a:xfrm>
          <a:prstGeom prst="rect">
            <a:avLst/>
          </a:prstGeom>
          <a:noFill/>
          <a:ln>
            <a:noFill/>
          </a:ln>
        </p:spPr>
      </p:pic>
      <p:grpSp>
        <p:nvGrpSpPr>
          <p:cNvPr id="308" name="Google Shape;308;p18"/>
          <p:cNvGrpSpPr/>
          <p:nvPr/>
        </p:nvGrpSpPr>
        <p:grpSpPr>
          <a:xfrm>
            <a:off x="0" y="9474668"/>
            <a:ext cx="18287996" cy="3230770"/>
            <a:chOff x="0" y="-38100"/>
            <a:chExt cx="4816592" cy="850900"/>
          </a:xfrm>
        </p:grpSpPr>
        <p:sp>
          <p:nvSpPr>
            <p:cNvPr id="309" name="Google Shape;309;p18"/>
            <p:cNvSpPr/>
            <p:nvPr/>
          </p:nvSpPr>
          <p:spPr>
            <a:xfrm>
              <a:off x="0" y="0"/>
              <a:ext cx="4816592" cy="175847"/>
            </a:xfrm>
            <a:custGeom>
              <a:rect b="b" l="l" r="r" t="t"/>
              <a:pathLst>
                <a:path extrusionOk="0" h="175847" w="4816592">
                  <a:moveTo>
                    <a:pt x="0" y="0"/>
                  </a:moveTo>
                  <a:lnTo>
                    <a:pt x="4816592" y="0"/>
                  </a:lnTo>
                  <a:lnTo>
                    <a:pt x="4816592" y="175847"/>
                  </a:lnTo>
                  <a:lnTo>
                    <a:pt x="0" y="175847"/>
                  </a:lnTo>
                  <a:close/>
                </a:path>
              </a:pathLst>
            </a:custGeom>
            <a:solidFill>
              <a:srgbClr val="94DDDE"/>
            </a:solidFill>
            <a:ln>
              <a:noFill/>
            </a:ln>
          </p:spPr>
        </p:sp>
        <p:sp>
          <p:nvSpPr>
            <p:cNvPr id="310" name="Google Shape;310;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5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1" name="Google Shape;311;p18"/>
          <p:cNvSpPr txBox="1"/>
          <p:nvPr/>
        </p:nvSpPr>
        <p:spPr>
          <a:xfrm>
            <a:off x="442452" y="2435658"/>
            <a:ext cx="5879305" cy="2836546"/>
          </a:xfrm>
          <a:prstGeom prst="rect">
            <a:avLst/>
          </a:prstGeom>
          <a:noFill/>
          <a:ln>
            <a:noFill/>
          </a:ln>
        </p:spPr>
        <p:txBody>
          <a:bodyPr anchorCtr="0" anchor="t" bIns="0" lIns="0" spcFirstLastPara="1" rIns="0" wrap="square" tIns="0">
            <a:spAutoFit/>
          </a:bodyPr>
          <a:lstStyle/>
          <a:p>
            <a:pPr indent="0" lvl="0" marL="0" marR="0" rtl="0" algn="ctr">
              <a:lnSpc>
                <a:spcPct val="171996"/>
              </a:lnSpc>
              <a:spcBef>
                <a:spcPts val="0"/>
              </a:spcBef>
              <a:spcAft>
                <a:spcPts val="0"/>
              </a:spcAft>
              <a:buNone/>
            </a:pPr>
            <a:r>
              <a:rPr b="0" i="0" lang="en-US" sz="3346" u="none" cap="none" strike="noStrike">
                <a:solidFill>
                  <a:srgbClr val="004AAD"/>
                </a:solidFill>
                <a:latin typeface="Montserrat SemiBold"/>
                <a:ea typeface="Montserrat SemiBold"/>
                <a:cs typeface="Montserrat SemiBold"/>
                <a:sym typeface="Montserrat SemiBold"/>
              </a:rPr>
              <a:t>2.</a:t>
            </a:r>
            <a:r>
              <a:rPr b="0" i="0" lang="en-US" sz="3346" u="none" cap="none" strike="noStrike">
                <a:solidFill>
                  <a:srgbClr val="000000"/>
                </a:solidFill>
                <a:latin typeface="Montserrat SemiBold"/>
                <a:ea typeface="Montserrat SemiBold"/>
                <a:cs typeface="Montserrat SemiBold"/>
                <a:sym typeface="Montserrat SemiBold"/>
              </a:rPr>
              <a:t> Sử dụng </a:t>
            </a:r>
            <a:r>
              <a:rPr b="1" i="0" lang="en-US" sz="3346" u="none" cap="none" strike="noStrike">
                <a:solidFill>
                  <a:srgbClr val="94DDDE"/>
                </a:solidFill>
                <a:latin typeface="Montserrat"/>
                <a:ea typeface="Montserrat"/>
                <a:cs typeface="Montserrat"/>
                <a:sym typeface="Montserrat"/>
              </a:rPr>
              <a:t>DAX </a:t>
            </a:r>
            <a:r>
              <a:rPr b="0" i="0" lang="en-US" sz="3346" u="none" cap="none" strike="noStrike">
                <a:solidFill>
                  <a:srgbClr val="000000"/>
                </a:solidFill>
                <a:latin typeface="Montserrat SemiBold"/>
                <a:ea typeface="Montserrat SemiBold"/>
                <a:cs typeface="Montserrat SemiBold"/>
                <a:sym typeface="Montserrat SemiBold"/>
              </a:rPr>
              <a:t>để phân chia các nhóm nước dựa trên ESG Score</a:t>
            </a:r>
            <a:endParaRPr/>
          </a:p>
          <a:p>
            <a:pPr indent="0" lvl="0" marL="0" marR="0" rtl="0" algn="ctr">
              <a:lnSpc>
                <a:spcPct val="171996"/>
              </a:lnSpc>
              <a:spcBef>
                <a:spcPts val="0"/>
              </a:spcBef>
              <a:spcAft>
                <a:spcPts val="0"/>
              </a:spcAft>
              <a:buNone/>
            </a:pPr>
            <a:r>
              <a:t/>
            </a:r>
            <a:endParaRPr b="0" i="0" sz="3346" u="none" cap="none" strike="noStrike">
              <a:solidFill>
                <a:srgbClr val="000000"/>
              </a:solidFill>
              <a:latin typeface="Montserrat SemiBold"/>
              <a:ea typeface="Montserrat SemiBold"/>
              <a:cs typeface="Montserrat SemiBold"/>
              <a:sym typeface="Montserrat SemiBold"/>
            </a:endParaRPr>
          </a:p>
        </p:txBody>
      </p:sp>
      <p:pic>
        <p:nvPicPr>
          <p:cNvPr id="312" name="Google Shape;312;p18"/>
          <p:cNvPicPr preferRelativeResize="0"/>
          <p:nvPr/>
        </p:nvPicPr>
        <p:blipFill rotWithShape="1">
          <a:blip r:embed="rId4">
            <a:alphaModFix/>
          </a:blip>
          <a:srcRect b="0" l="0" r="0" t="0"/>
          <a:stretch/>
        </p:blipFill>
        <p:spPr>
          <a:xfrm>
            <a:off x="200402" y="4886940"/>
            <a:ext cx="8020507" cy="770529"/>
          </a:xfrm>
          <a:prstGeom prst="rect">
            <a:avLst/>
          </a:prstGeom>
          <a:noFill/>
          <a:ln>
            <a:noFill/>
          </a:ln>
        </p:spPr>
      </p:pic>
      <p:sp>
        <p:nvSpPr>
          <p:cNvPr id="313" name="Google Shape;313;p18"/>
          <p:cNvSpPr txBox="1"/>
          <p:nvPr/>
        </p:nvSpPr>
        <p:spPr>
          <a:xfrm>
            <a:off x="0" y="484936"/>
            <a:ext cx="5879305" cy="2112646"/>
          </a:xfrm>
          <a:prstGeom prst="rect">
            <a:avLst/>
          </a:prstGeom>
          <a:noFill/>
          <a:ln>
            <a:noFill/>
          </a:ln>
        </p:spPr>
        <p:txBody>
          <a:bodyPr anchorCtr="0" anchor="t" bIns="0" lIns="0" spcFirstLastPara="1" rIns="0" wrap="square" tIns="0">
            <a:spAutoFit/>
          </a:bodyPr>
          <a:lstStyle/>
          <a:p>
            <a:pPr indent="0" lvl="0" marL="0" marR="0" rtl="0" algn="ctr">
              <a:lnSpc>
                <a:spcPct val="171996"/>
              </a:lnSpc>
              <a:spcBef>
                <a:spcPts val="0"/>
              </a:spcBef>
              <a:spcAft>
                <a:spcPts val="0"/>
              </a:spcAft>
              <a:buNone/>
            </a:pPr>
            <a:r>
              <a:rPr b="0" i="0" lang="en-US" sz="3346" u="none" cap="none" strike="noStrike">
                <a:solidFill>
                  <a:srgbClr val="004AAD"/>
                </a:solidFill>
                <a:latin typeface="Montserrat SemiBold"/>
                <a:ea typeface="Montserrat SemiBold"/>
                <a:cs typeface="Montserrat SemiBold"/>
                <a:sym typeface="Montserrat SemiBold"/>
              </a:rPr>
              <a:t>1.</a:t>
            </a:r>
            <a:r>
              <a:rPr b="0" i="0" lang="en-US" sz="3346" u="none" cap="none" strike="noStrike">
                <a:solidFill>
                  <a:srgbClr val="000000"/>
                </a:solidFill>
                <a:latin typeface="Montserrat SemiBold"/>
                <a:ea typeface="Montserrat SemiBold"/>
                <a:cs typeface="Montserrat SemiBold"/>
                <a:sym typeface="Montserrat SemiBold"/>
              </a:rPr>
              <a:t> </a:t>
            </a:r>
            <a:r>
              <a:rPr b="1" i="0" lang="en-US" sz="3346" u="none" cap="none" strike="noStrike">
                <a:solidFill>
                  <a:srgbClr val="94DDDE"/>
                </a:solidFill>
                <a:latin typeface="Montserrat"/>
                <a:ea typeface="Montserrat"/>
                <a:cs typeface="Montserrat"/>
                <a:sym typeface="Montserrat"/>
              </a:rPr>
              <a:t>Import </a:t>
            </a:r>
            <a:r>
              <a:rPr b="0" i="0" lang="en-US" sz="3346" u="none" cap="none" strike="noStrike">
                <a:solidFill>
                  <a:srgbClr val="000000"/>
                </a:solidFill>
                <a:latin typeface="Montserrat SemiBold"/>
                <a:ea typeface="Montserrat SemiBold"/>
                <a:cs typeface="Montserrat SemiBold"/>
                <a:sym typeface="Montserrat SemiBold"/>
              </a:rPr>
              <a:t>dữ liệu vào Power BI</a:t>
            </a:r>
            <a:endParaRPr/>
          </a:p>
          <a:p>
            <a:pPr indent="0" lvl="0" marL="0" marR="0" rtl="0" algn="ctr">
              <a:lnSpc>
                <a:spcPct val="171996"/>
              </a:lnSpc>
              <a:spcBef>
                <a:spcPts val="0"/>
              </a:spcBef>
              <a:spcAft>
                <a:spcPts val="0"/>
              </a:spcAft>
              <a:buNone/>
            </a:pPr>
            <a:r>
              <a:t/>
            </a:r>
            <a:endParaRPr b="0" i="0" sz="3346" u="none" cap="none" strike="noStrike">
              <a:solidFill>
                <a:srgbClr val="000000"/>
              </a:solidFill>
              <a:latin typeface="Montserrat SemiBold"/>
              <a:ea typeface="Montserrat SemiBold"/>
              <a:cs typeface="Montserrat SemiBold"/>
              <a:sym typeface="Montserrat SemiBold"/>
            </a:endParaRPr>
          </a:p>
        </p:txBody>
      </p:sp>
      <p:sp>
        <p:nvSpPr>
          <p:cNvPr id="314" name="Google Shape;314;p18"/>
          <p:cNvSpPr txBox="1"/>
          <p:nvPr/>
        </p:nvSpPr>
        <p:spPr>
          <a:xfrm>
            <a:off x="442452" y="7506683"/>
            <a:ext cx="5879305" cy="2112646"/>
          </a:xfrm>
          <a:prstGeom prst="rect">
            <a:avLst/>
          </a:prstGeom>
          <a:noFill/>
          <a:ln>
            <a:noFill/>
          </a:ln>
        </p:spPr>
        <p:txBody>
          <a:bodyPr anchorCtr="0" anchor="t" bIns="0" lIns="0" spcFirstLastPara="1" rIns="0" wrap="square" tIns="0">
            <a:spAutoFit/>
          </a:bodyPr>
          <a:lstStyle/>
          <a:p>
            <a:pPr indent="0" lvl="0" marL="0" marR="0" rtl="0" algn="ctr">
              <a:lnSpc>
                <a:spcPct val="171996"/>
              </a:lnSpc>
              <a:spcBef>
                <a:spcPts val="0"/>
              </a:spcBef>
              <a:spcAft>
                <a:spcPts val="0"/>
              </a:spcAft>
              <a:buNone/>
            </a:pPr>
            <a:r>
              <a:rPr b="0" i="0" lang="en-US" sz="3346" u="none" cap="none" strike="noStrike">
                <a:solidFill>
                  <a:srgbClr val="004AAD"/>
                </a:solidFill>
                <a:latin typeface="Montserrat SemiBold"/>
                <a:ea typeface="Montserrat SemiBold"/>
                <a:cs typeface="Montserrat SemiBold"/>
                <a:sym typeface="Montserrat SemiBold"/>
              </a:rPr>
              <a:t>3.</a:t>
            </a:r>
            <a:r>
              <a:rPr b="0" i="0" lang="en-US" sz="3346" u="none" cap="none" strike="noStrike">
                <a:solidFill>
                  <a:srgbClr val="000000"/>
                </a:solidFill>
                <a:latin typeface="Montserrat SemiBold"/>
                <a:ea typeface="Montserrat SemiBold"/>
                <a:cs typeface="Montserrat SemiBold"/>
                <a:sym typeface="Montserrat SemiBold"/>
              </a:rPr>
              <a:t> Xây dựng mô hình và trực quan hóa</a:t>
            </a:r>
            <a:endParaRPr/>
          </a:p>
          <a:p>
            <a:pPr indent="0" lvl="0" marL="0" marR="0" rtl="0" algn="ctr">
              <a:lnSpc>
                <a:spcPct val="171996"/>
              </a:lnSpc>
              <a:spcBef>
                <a:spcPts val="0"/>
              </a:spcBef>
              <a:spcAft>
                <a:spcPts val="0"/>
              </a:spcAft>
              <a:buNone/>
            </a:pPr>
            <a:r>
              <a:t/>
            </a:r>
            <a:endParaRPr b="0" i="0" sz="3346" u="none" cap="none" strike="noStrik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grpSp>
        <p:nvGrpSpPr>
          <p:cNvPr id="319" name="Google Shape;319;p19"/>
          <p:cNvGrpSpPr/>
          <p:nvPr/>
        </p:nvGrpSpPr>
        <p:grpSpPr>
          <a:xfrm>
            <a:off x="4737413" y="-5669048"/>
            <a:ext cx="19749309" cy="19749309"/>
            <a:chOff x="-1" y="-1"/>
            <a:chExt cx="26332412" cy="26332412"/>
          </a:xfrm>
        </p:grpSpPr>
        <p:pic>
          <p:nvPicPr>
            <p:cNvPr id="320" name="Google Shape;320;p19"/>
            <p:cNvPicPr preferRelativeResize="0"/>
            <p:nvPr/>
          </p:nvPicPr>
          <p:blipFill rotWithShape="1">
            <a:blip r:embed="rId3">
              <a:alphaModFix amt="35000"/>
            </a:blip>
            <a:srcRect b="0" l="0" r="0" t="0"/>
            <a:stretch/>
          </p:blipFill>
          <p:spPr>
            <a:xfrm rot="4408728">
              <a:off x="2574645" y="2574645"/>
              <a:ext cx="21183120" cy="21183120"/>
            </a:xfrm>
            <a:prstGeom prst="rect">
              <a:avLst/>
            </a:prstGeom>
            <a:noFill/>
            <a:ln>
              <a:noFill/>
            </a:ln>
          </p:spPr>
        </p:pic>
        <p:pic>
          <p:nvPicPr>
            <p:cNvPr id="321" name="Google Shape;321;p19"/>
            <p:cNvPicPr preferRelativeResize="0"/>
            <p:nvPr/>
          </p:nvPicPr>
          <p:blipFill rotWithShape="1">
            <a:blip r:embed="rId4">
              <a:alphaModFix/>
            </a:blip>
            <a:srcRect b="0" l="94227" r="0" t="0"/>
            <a:stretch/>
          </p:blipFill>
          <p:spPr>
            <a:xfrm rot="10800000">
              <a:off x="5814304" y="14692077"/>
              <a:ext cx="563066" cy="97536"/>
            </a:xfrm>
            <a:prstGeom prst="rect">
              <a:avLst/>
            </a:prstGeom>
            <a:noFill/>
            <a:ln>
              <a:noFill/>
            </a:ln>
          </p:spPr>
        </p:pic>
        <p:pic>
          <p:nvPicPr>
            <p:cNvPr id="322" name="Google Shape;322;p19"/>
            <p:cNvPicPr preferRelativeResize="0"/>
            <p:nvPr/>
          </p:nvPicPr>
          <p:blipFill rotWithShape="1">
            <a:blip r:embed="rId5">
              <a:alphaModFix/>
            </a:blip>
            <a:srcRect b="0" l="0" r="0" t="0"/>
            <a:stretch/>
          </p:blipFill>
          <p:spPr>
            <a:xfrm>
              <a:off x="6139697" y="14551941"/>
              <a:ext cx="377808" cy="377808"/>
            </a:xfrm>
            <a:prstGeom prst="rect">
              <a:avLst/>
            </a:prstGeom>
            <a:noFill/>
            <a:ln>
              <a:noFill/>
            </a:ln>
          </p:spPr>
        </p:pic>
      </p:grpSp>
      <p:pic>
        <p:nvPicPr>
          <p:cNvPr id="323" name="Google Shape;323;p19"/>
          <p:cNvPicPr preferRelativeResize="0"/>
          <p:nvPr/>
        </p:nvPicPr>
        <p:blipFill rotWithShape="1">
          <a:blip r:embed="rId6">
            <a:alphaModFix/>
          </a:blip>
          <a:srcRect b="0" l="0" r="0" t="0"/>
          <a:stretch/>
        </p:blipFill>
        <p:spPr>
          <a:xfrm flipH="1" rot="148401">
            <a:off x="15297701" y="384797"/>
            <a:ext cx="6729406" cy="5469172"/>
          </a:xfrm>
          <a:prstGeom prst="rect">
            <a:avLst/>
          </a:prstGeom>
          <a:noFill/>
          <a:ln>
            <a:noFill/>
          </a:ln>
        </p:spPr>
      </p:pic>
      <p:pic>
        <p:nvPicPr>
          <p:cNvPr id="324" name="Google Shape;324;p19"/>
          <p:cNvPicPr preferRelativeResize="0"/>
          <p:nvPr/>
        </p:nvPicPr>
        <p:blipFill rotWithShape="1">
          <a:blip r:embed="rId7">
            <a:alphaModFix amt="50000"/>
          </a:blip>
          <a:srcRect b="0" l="0" r="0" t="0"/>
          <a:stretch/>
        </p:blipFill>
        <p:spPr>
          <a:xfrm rot="1082301">
            <a:off x="-5072607" y="6650746"/>
            <a:ext cx="11928886" cy="8231043"/>
          </a:xfrm>
          <a:prstGeom prst="rect">
            <a:avLst/>
          </a:prstGeom>
          <a:noFill/>
          <a:ln>
            <a:noFill/>
          </a:ln>
        </p:spPr>
      </p:pic>
      <p:pic>
        <p:nvPicPr>
          <p:cNvPr id="325" name="Google Shape;325;p19"/>
          <p:cNvPicPr preferRelativeResize="0"/>
          <p:nvPr/>
        </p:nvPicPr>
        <p:blipFill rotWithShape="1">
          <a:blip r:embed="rId4">
            <a:alphaModFix/>
          </a:blip>
          <a:srcRect b="34895" l="12880" r="0" t="0"/>
          <a:stretch/>
        </p:blipFill>
        <p:spPr>
          <a:xfrm rot="5400000">
            <a:off x="5933719" y="6298844"/>
            <a:ext cx="6372937" cy="47625"/>
          </a:xfrm>
          <a:prstGeom prst="rect">
            <a:avLst/>
          </a:prstGeom>
          <a:noFill/>
          <a:ln>
            <a:noFill/>
          </a:ln>
        </p:spPr>
      </p:pic>
      <p:grpSp>
        <p:nvGrpSpPr>
          <p:cNvPr id="326" name="Google Shape;326;p19"/>
          <p:cNvGrpSpPr/>
          <p:nvPr/>
        </p:nvGrpSpPr>
        <p:grpSpPr>
          <a:xfrm>
            <a:off x="8612918" y="3586108"/>
            <a:ext cx="531082" cy="283356"/>
            <a:chOff x="0" y="0"/>
            <a:chExt cx="708109" cy="377808"/>
          </a:xfrm>
        </p:grpSpPr>
        <p:pic>
          <p:nvPicPr>
            <p:cNvPr id="327" name="Google Shape;327;p19"/>
            <p:cNvPicPr preferRelativeResize="0"/>
            <p:nvPr/>
          </p:nvPicPr>
          <p:blipFill rotWithShape="1">
            <a:blip r:embed="rId4">
              <a:alphaModFix/>
            </a:blip>
            <a:srcRect b="0" l="94227" r="0" t="0"/>
            <a:stretch/>
          </p:blipFill>
          <p:spPr>
            <a:xfrm rot="10800000">
              <a:off x="145043" y="140136"/>
              <a:ext cx="563066" cy="97536"/>
            </a:xfrm>
            <a:prstGeom prst="rect">
              <a:avLst/>
            </a:prstGeom>
            <a:noFill/>
            <a:ln>
              <a:noFill/>
            </a:ln>
          </p:spPr>
        </p:pic>
        <p:pic>
          <p:nvPicPr>
            <p:cNvPr id="328" name="Google Shape;328;p19"/>
            <p:cNvPicPr preferRelativeResize="0"/>
            <p:nvPr/>
          </p:nvPicPr>
          <p:blipFill rotWithShape="1">
            <a:blip r:embed="rId8">
              <a:alphaModFix/>
            </a:blip>
            <a:srcRect b="0" l="0" r="0" t="0"/>
            <a:stretch/>
          </p:blipFill>
          <p:spPr>
            <a:xfrm>
              <a:off x="0" y="0"/>
              <a:ext cx="377808" cy="377808"/>
            </a:xfrm>
            <a:prstGeom prst="rect">
              <a:avLst/>
            </a:prstGeom>
            <a:noFill/>
            <a:ln>
              <a:noFill/>
            </a:ln>
          </p:spPr>
        </p:pic>
      </p:grpSp>
      <p:sp>
        <p:nvSpPr>
          <p:cNvPr id="329" name="Google Shape;329;p19"/>
          <p:cNvSpPr txBox="1"/>
          <p:nvPr/>
        </p:nvSpPr>
        <p:spPr>
          <a:xfrm>
            <a:off x="891836" y="356442"/>
            <a:ext cx="10287722" cy="800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6000" u="none" cap="none" strike="noStrike">
                <a:solidFill>
                  <a:srgbClr val="004AAD"/>
                </a:solidFill>
                <a:latin typeface="Montserrat"/>
                <a:ea typeface="Montserrat"/>
                <a:cs typeface="Montserrat"/>
                <a:sym typeface="Montserrat"/>
              </a:rPr>
              <a:t>4. NỘI DUNG PHÂN TÍCH</a:t>
            </a:r>
            <a:endParaRPr/>
          </a:p>
        </p:txBody>
      </p:sp>
      <p:sp>
        <p:nvSpPr>
          <p:cNvPr id="330" name="Google Shape;330;p19"/>
          <p:cNvSpPr txBox="1"/>
          <p:nvPr/>
        </p:nvSpPr>
        <p:spPr>
          <a:xfrm>
            <a:off x="2332092" y="3245123"/>
            <a:ext cx="6248258" cy="749300"/>
          </a:xfrm>
          <a:prstGeom prst="rect">
            <a:avLst/>
          </a:prstGeom>
          <a:noFill/>
          <a:ln>
            <a:noFill/>
          </a:ln>
        </p:spPr>
        <p:txBody>
          <a:bodyPr anchorCtr="0" anchor="t" bIns="0" lIns="0" spcFirstLastPara="1" rIns="0" wrap="square" tIns="0">
            <a:spAutoFit/>
          </a:bodyPr>
          <a:lstStyle/>
          <a:p>
            <a:pPr indent="0" lvl="0" marL="0" marR="0" rtl="0" algn="l">
              <a:lnSpc>
                <a:spcPct val="160015"/>
              </a:lnSpc>
              <a:spcBef>
                <a:spcPts val="0"/>
              </a:spcBef>
              <a:spcAft>
                <a:spcPts val="0"/>
              </a:spcAft>
              <a:buNone/>
            </a:pPr>
            <a:r>
              <a:rPr b="0" i="0" lang="en-US" sz="3999" u="none" cap="none" strike="noStrike">
                <a:solidFill>
                  <a:srgbClr val="004AAD"/>
                </a:solidFill>
                <a:latin typeface="Montserrat SemiBold"/>
                <a:ea typeface="Montserrat SemiBold"/>
                <a:cs typeface="Montserrat SemiBold"/>
                <a:sym typeface="Montserrat SemiBold"/>
              </a:rPr>
              <a:t>1. </a:t>
            </a:r>
            <a:r>
              <a:rPr b="0" i="0" lang="en-US" sz="3999" u="none" cap="none" strike="noStrike">
                <a:solidFill>
                  <a:srgbClr val="2E2E2E"/>
                </a:solidFill>
                <a:latin typeface="Montserrat SemiBold"/>
                <a:ea typeface="Montserrat SemiBold"/>
                <a:cs typeface="Montserrat SemiBold"/>
                <a:sym typeface="Montserrat SemiBold"/>
              </a:rPr>
              <a:t>Tổng quan về thế giới</a:t>
            </a:r>
            <a:endParaRPr/>
          </a:p>
        </p:txBody>
      </p:sp>
      <p:sp>
        <p:nvSpPr>
          <p:cNvPr id="331" name="Google Shape;331;p19"/>
          <p:cNvSpPr txBox="1"/>
          <p:nvPr/>
        </p:nvSpPr>
        <p:spPr>
          <a:xfrm>
            <a:off x="9836580" y="4437699"/>
            <a:ext cx="7859831" cy="1558925"/>
          </a:xfrm>
          <a:prstGeom prst="rect">
            <a:avLst/>
          </a:prstGeom>
          <a:noFill/>
          <a:ln>
            <a:noFill/>
          </a:ln>
        </p:spPr>
        <p:txBody>
          <a:bodyPr anchorCtr="0" anchor="t" bIns="0" lIns="0" spcFirstLastPara="1" rIns="0" wrap="square" tIns="0">
            <a:spAutoFit/>
          </a:bodyPr>
          <a:lstStyle/>
          <a:p>
            <a:pPr indent="0" lvl="0" marL="0" marR="0" rtl="0" algn="l">
              <a:lnSpc>
                <a:spcPct val="160015"/>
              </a:lnSpc>
              <a:spcBef>
                <a:spcPts val="0"/>
              </a:spcBef>
              <a:spcAft>
                <a:spcPts val="0"/>
              </a:spcAft>
              <a:buNone/>
            </a:pPr>
            <a:r>
              <a:rPr b="0" i="0" lang="en-US" sz="3999" u="none" cap="none" strike="noStrike">
                <a:solidFill>
                  <a:srgbClr val="004AAD"/>
                </a:solidFill>
                <a:latin typeface="Montserrat SemiBold"/>
                <a:ea typeface="Montserrat SemiBold"/>
                <a:cs typeface="Montserrat SemiBold"/>
                <a:sym typeface="Montserrat SemiBold"/>
              </a:rPr>
              <a:t>2.</a:t>
            </a:r>
            <a:r>
              <a:rPr b="0" i="0" lang="en-US" sz="3999" u="none" cap="none" strike="noStrike">
                <a:solidFill>
                  <a:srgbClr val="2E2E2E"/>
                </a:solidFill>
                <a:latin typeface="Montserrat SemiBold"/>
                <a:ea typeface="Montserrat SemiBold"/>
                <a:cs typeface="Montserrat SemiBold"/>
                <a:sym typeface="Montserrat SemiBold"/>
              </a:rPr>
              <a:t> Top quốc gia đứng đầu về điểm số ESG</a:t>
            </a:r>
            <a:endParaRPr/>
          </a:p>
        </p:txBody>
      </p:sp>
      <p:sp>
        <p:nvSpPr>
          <p:cNvPr id="332" name="Google Shape;332;p19"/>
          <p:cNvSpPr txBox="1"/>
          <p:nvPr/>
        </p:nvSpPr>
        <p:spPr>
          <a:xfrm>
            <a:off x="2364661" y="6278309"/>
            <a:ext cx="6248258" cy="1558925"/>
          </a:xfrm>
          <a:prstGeom prst="rect">
            <a:avLst/>
          </a:prstGeom>
          <a:noFill/>
          <a:ln>
            <a:noFill/>
          </a:ln>
        </p:spPr>
        <p:txBody>
          <a:bodyPr anchorCtr="0" anchor="t" bIns="0" lIns="0" spcFirstLastPara="1" rIns="0" wrap="square" tIns="0">
            <a:spAutoFit/>
          </a:bodyPr>
          <a:lstStyle/>
          <a:p>
            <a:pPr indent="0" lvl="0" marL="0" marR="0" rtl="0" algn="l">
              <a:lnSpc>
                <a:spcPct val="160015"/>
              </a:lnSpc>
              <a:spcBef>
                <a:spcPts val="0"/>
              </a:spcBef>
              <a:spcAft>
                <a:spcPts val="0"/>
              </a:spcAft>
              <a:buNone/>
            </a:pPr>
            <a:r>
              <a:rPr b="0" i="0" lang="en-US" sz="3999" u="none" cap="none" strike="noStrike">
                <a:solidFill>
                  <a:srgbClr val="004AAD"/>
                </a:solidFill>
                <a:latin typeface="Montserrat SemiBold"/>
                <a:ea typeface="Montserrat SemiBold"/>
                <a:cs typeface="Montserrat SemiBold"/>
                <a:sym typeface="Montserrat SemiBold"/>
              </a:rPr>
              <a:t>3.</a:t>
            </a:r>
            <a:r>
              <a:rPr b="0" i="0" lang="en-US" sz="3999" u="none" cap="none" strike="noStrike">
                <a:solidFill>
                  <a:srgbClr val="2E2E2E"/>
                </a:solidFill>
                <a:latin typeface="Montserrat SemiBold"/>
                <a:ea typeface="Montserrat SemiBold"/>
                <a:cs typeface="Montserrat SemiBold"/>
                <a:sym typeface="Montserrat SemiBold"/>
              </a:rPr>
              <a:t> Mối tương quan giữa các nước với Việt Nam</a:t>
            </a:r>
            <a:endParaRPr/>
          </a:p>
        </p:txBody>
      </p:sp>
      <p:sp>
        <p:nvSpPr>
          <p:cNvPr id="333" name="Google Shape;333;p19"/>
          <p:cNvSpPr txBox="1"/>
          <p:nvPr/>
        </p:nvSpPr>
        <p:spPr>
          <a:xfrm>
            <a:off x="9836580" y="8200108"/>
            <a:ext cx="8451420" cy="1558925"/>
          </a:xfrm>
          <a:prstGeom prst="rect">
            <a:avLst/>
          </a:prstGeom>
          <a:noFill/>
          <a:ln>
            <a:noFill/>
          </a:ln>
        </p:spPr>
        <p:txBody>
          <a:bodyPr anchorCtr="0" anchor="t" bIns="0" lIns="0" spcFirstLastPara="1" rIns="0" wrap="square" tIns="0">
            <a:spAutoFit/>
          </a:bodyPr>
          <a:lstStyle/>
          <a:p>
            <a:pPr indent="0" lvl="0" marL="0" marR="0" rtl="0" algn="l">
              <a:lnSpc>
                <a:spcPct val="160015"/>
              </a:lnSpc>
              <a:spcBef>
                <a:spcPts val="0"/>
              </a:spcBef>
              <a:spcAft>
                <a:spcPts val="0"/>
              </a:spcAft>
              <a:buNone/>
            </a:pPr>
            <a:r>
              <a:rPr b="0" i="0" lang="en-US" sz="3999" u="none" cap="none" strike="noStrike">
                <a:solidFill>
                  <a:srgbClr val="004AAD"/>
                </a:solidFill>
                <a:latin typeface="Montserrat SemiBold"/>
                <a:ea typeface="Montserrat SemiBold"/>
                <a:cs typeface="Montserrat SemiBold"/>
                <a:sym typeface="Montserrat SemiBold"/>
              </a:rPr>
              <a:t>4.</a:t>
            </a:r>
            <a:r>
              <a:rPr b="0" i="0" lang="en-US" sz="3999" u="none" cap="none" strike="noStrike">
                <a:solidFill>
                  <a:srgbClr val="2E2E2E"/>
                </a:solidFill>
                <a:latin typeface="Montserrat SemiBold"/>
                <a:ea typeface="Montserrat SemiBold"/>
                <a:cs typeface="Montserrat SemiBold"/>
                <a:sym typeface="Montserrat SemiBold"/>
              </a:rPr>
              <a:t> Quá khứ, hiện tại và tương lai của Việt Nam</a:t>
            </a:r>
            <a:endParaRPr/>
          </a:p>
        </p:txBody>
      </p:sp>
      <p:grpSp>
        <p:nvGrpSpPr>
          <p:cNvPr id="334" name="Google Shape;334;p19"/>
          <p:cNvGrpSpPr/>
          <p:nvPr/>
        </p:nvGrpSpPr>
        <p:grpSpPr>
          <a:xfrm>
            <a:off x="8612918" y="6987531"/>
            <a:ext cx="531082" cy="283356"/>
            <a:chOff x="0" y="0"/>
            <a:chExt cx="708109" cy="377808"/>
          </a:xfrm>
        </p:grpSpPr>
        <p:pic>
          <p:nvPicPr>
            <p:cNvPr id="335" name="Google Shape;335;p19"/>
            <p:cNvPicPr preferRelativeResize="0"/>
            <p:nvPr/>
          </p:nvPicPr>
          <p:blipFill rotWithShape="1">
            <a:blip r:embed="rId4">
              <a:alphaModFix/>
            </a:blip>
            <a:srcRect b="0" l="94227" r="0" t="0"/>
            <a:stretch/>
          </p:blipFill>
          <p:spPr>
            <a:xfrm rot="10800000">
              <a:off x="145043" y="140136"/>
              <a:ext cx="563066" cy="97536"/>
            </a:xfrm>
            <a:prstGeom prst="rect">
              <a:avLst/>
            </a:prstGeom>
            <a:noFill/>
            <a:ln>
              <a:noFill/>
            </a:ln>
          </p:spPr>
        </p:pic>
        <p:pic>
          <p:nvPicPr>
            <p:cNvPr id="336" name="Google Shape;336;p19"/>
            <p:cNvPicPr preferRelativeResize="0"/>
            <p:nvPr/>
          </p:nvPicPr>
          <p:blipFill rotWithShape="1">
            <a:blip r:embed="rId9">
              <a:alphaModFix/>
            </a:blip>
            <a:srcRect b="0" l="0" r="0" t="0"/>
            <a:stretch/>
          </p:blipFill>
          <p:spPr>
            <a:xfrm>
              <a:off x="0" y="0"/>
              <a:ext cx="377808" cy="377808"/>
            </a:xfrm>
            <a:prstGeom prst="rect">
              <a:avLst/>
            </a:prstGeom>
            <a:noFill/>
            <a:ln>
              <a:noFill/>
            </a:ln>
          </p:spPr>
        </p:pic>
      </p:grpSp>
      <p:grpSp>
        <p:nvGrpSpPr>
          <p:cNvPr id="337" name="Google Shape;337;p19"/>
          <p:cNvGrpSpPr/>
          <p:nvPr/>
        </p:nvGrpSpPr>
        <p:grpSpPr>
          <a:xfrm>
            <a:off x="9144000" y="8646196"/>
            <a:ext cx="494506" cy="283356"/>
            <a:chOff x="0" y="0"/>
            <a:chExt cx="659341" cy="377808"/>
          </a:xfrm>
        </p:grpSpPr>
        <p:pic>
          <p:nvPicPr>
            <p:cNvPr id="338" name="Google Shape;338;p19"/>
            <p:cNvPicPr preferRelativeResize="0"/>
            <p:nvPr/>
          </p:nvPicPr>
          <p:blipFill rotWithShape="1">
            <a:blip r:embed="rId4">
              <a:alphaModFix/>
            </a:blip>
            <a:srcRect b="0" l="94227" r="0" t="0"/>
            <a:stretch/>
          </p:blipFill>
          <p:spPr>
            <a:xfrm rot="10800000">
              <a:off x="0" y="188904"/>
              <a:ext cx="563066" cy="97536"/>
            </a:xfrm>
            <a:prstGeom prst="rect">
              <a:avLst/>
            </a:prstGeom>
            <a:noFill/>
            <a:ln>
              <a:noFill/>
            </a:ln>
          </p:spPr>
        </p:pic>
        <p:pic>
          <p:nvPicPr>
            <p:cNvPr id="339" name="Google Shape;339;p19"/>
            <p:cNvPicPr preferRelativeResize="0"/>
            <p:nvPr/>
          </p:nvPicPr>
          <p:blipFill rotWithShape="1">
            <a:blip r:embed="rId10">
              <a:alphaModFix/>
            </a:blip>
            <a:srcRect b="0" l="0" r="0" t="0"/>
            <a:stretch/>
          </p:blipFill>
          <p:spPr>
            <a:xfrm>
              <a:off x="281533" y="0"/>
              <a:ext cx="377808" cy="377808"/>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2"/>
          <p:cNvPicPr preferRelativeResize="0"/>
          <p:nvPr/>
        </p:nvPicPr>
        <p:blipFill rotWithShape="1">
          <a:blip r:embed="rId3">
            <a:alphaModFix/>
          </a:blip>
          <a:srcRect b="0" l="0" r="0" t="0"/>
          <a:stretch/>
        </p:blipFill>
        <p:spPr>
          <a:xfrm>
            <a:off x="4318441" y="9258300"/>
            <a:ext cx="9727319" cy="3106962"/>
          </a:xfrm>
          <a:prstGeom prst="rect">
            <a:avLst/>
          </a:prstGeom>
          <a:noFill/>
          <a:ln>
            <a:noFill/>
          </a:ln>
        </p:spPr>
      </p:pic>
      <p:pic>
        <p:nvPicPr>
          <p:cNvPr id="96" name="Google Shape;96;p2"/>
          <p:cNvPicPr preferRelativeResize="0"/>
          <p:nvPr/>
        </p:nvPicPr>
        <p:blipFill rotWithShape="1">
          <a:blip r:embed="rId4">
            <a:alphaModFix/>
          </a:blip>
          <a:srcRect b="0" l="0" r="0" t="0"/>
          <a:stretch/>
        </p:blipFill>
        <p:spPr>
          <a:xfrm>
            <a:off x="9853845" y="2977728"/>
            <a:ext cx="8434155" cy="4788744"/>
          </a:xfrm>
          <a:prstGeom prst="rect">
            <a:avLst/>
          </a:prstGeom>
          <a:noFill/>
          <a:ln>
            <a:noFill/>
          </a:ln>
        </p:spPr>
      </p:pic>
      <p:sp>
        <p:nvSpPr>
          <p:cNvPr id="97" name="Google Shape;97;p2"/>
          <p:cNvSpPr txBox="1"/>
          <p:nvPr/>
        </p:nvSpPr>
        <p:spPr>
          <a:xfrm>
            <a:off x="483472" y="1669116"/>
            <a:ext cx="8660528" cy="7589184"/>
          </a:xfrm>
          <a:prstGeom prst="rect">
            <a:avLst/>
          </a:prstGeom>
          <a:noFill/>
          <a:ln>
            <a:noFill/>
          </a:ln>
        </p:spPr>
        <p:txBody>
          <a:bodyPr anchorCtr="0" anchor="t" bIns="0" lIns="0" spcFirstLastPara="1" rIns="0" wrap="square" tIns="0">
            <a:spAutoFit/>
          </a:bodyPr>
          <a:lstStyle/>
          <a:p>
            <a:pPr indent="-333373" lvl="1" marL="666747" marR="0" rtl="0" algn="l">
              <a:lnSpc>
                <a:spcPct val="139993"/>
              </a:lnSpc>
              <a:spcBef>
                <a:spcPts val="0"/>
              </a:spcBef>
              <a:spcAft>
                <a:spcPts val="0"/>
              </a:spcAft>
              <a:buClr>
                <a:srgbClr val="000000"/>
              </a:buClr>
              <a:buSzPts val="3088"/>
              <a:buFont typeface="Arial"/>
              <a:buChar char="•"/>
            </a:pPr>
            <a:r>
              <a:rPr b="0" i="0" lang="en-US" sz="3088" u="none" cap="none" strike="noStrike">
                <a:solidFill>
                  <a:srgbClr val="000000"/>
                </a:solidFill>
                <a:latin typeface="Montserrat"/>
                <a:ea typeface="Montserrat"/>
                <a:cs typeface="Montserrat"/>
                <a:sym typeface="Montserrat"/>
              </a:rPr>
              <a:t>Trong thời đại hiện nay,</a:t>
            </a:r>
            <a:r>
              <a:rPr b="0" i="0" lang="en-US" sz="3088" u="none" cap="none" strike="noStrike">
                <a:solidFill>
                  <a:srgbClr val="1A8FB0"/>
                </a:solidFill>
                <a:latin typeface="Montserrat"/>
                <a:ea typeface="Montserrat"/>
                <a:cs typeface="Montserrat"/>
                <a:sym typeface="Montserrat"/>
              </a:rPr>
              <a:t> </a:t>
            </a:r>
            <a:r>
              <a:rPr b="1" i="0" lang="en-US" sz="3088" u="none" cap="none" strike="noStrike">
                <a:solidFill>
                  <a:srgbClr val="1A8FB0"/>
                </a:solidFill>
                <a:latin typeface="Montserrat"/>
                <a:ea typeface="Montserrat"/>
                <a:cs typeface="Montserrat"/>
                <a:sym typeface="Montserrat"/>
              </a:rPr>
              <a:t>phát triển bền vững</a:t>
            </a:r>
            <a:r>
              <a:rPr b="0" i="0" lang="en-US" sz="3088" u="none" cap="none" strike="noStrike">
                <a:solidFill>
                  <a:srgbClr val="1A8FB0"/>
                </a:solidFill>
                <a:latin typeface="Montserrat"/>
                <a:ea typeface="Montserrat"/>
                <a:cs typeface="Montserrat"/>
                <a:sym typeface="Montserrat"/>
              </a:rPr>
              <a:t> </a:t>
            </a:r>
            <a:r>
              <a:rPr b="0" i="0" lang="en-US" sz="3088" u="none" cap="none" strike="noStrike">
                <a:solidFill>
                  <a:srgbClr val="000000"/>
                </a:solidFill>
                <a:latin typeface="Montserrat"/>
                <a:ea typeface="Montserrat"/>
                <a:cs typeface="Montserrat"/>
                <a:sym typeface="Montserrat"/>
              </a:rPr>
              <a:t>đã trở thành một chủ đề quan trọng và không thể thiếu trong các hoạt động kinh doanh của các doanh nghiệp trên toàn thế giới.</a:t>
            </a:r>
            <a:endParaRPr/>
          </a:p>
          <a:p>
            <a:pPr indent="0" lvl="0" marL="0" marR="0" rtl="0" algn="l">
              <a:lnSpc>
                <a:spcPct val="139993"/>
              </a:lnSpc>
              <a:spcBef>
                <a:spcPts val="0"/>
              </a:spcBef>
              <a:spcAft>
                <a:spcPts val="0"/>
              </a:spcAft>
              <a:buNone/>
            </a:pPr>
            <a:r>
              <a:t/>
            </a:r>
            <a:endParaRPr b="0" i="0" sz="3088" u="none" cap="none" strike="noStrike">
              <a:solidFill>
                <a:srgbClr val="000000"/>
              </a:solidFill>
              <a:latin typeface="Montserrat"/>
              <a:ea typeface="Montserrat"/>
              <a:cs typeface="Montserrat"/>
              <a:sym typeface="Montserrat"/>
            </a:endParaRPr>
          </a:p>
          <a:p>
            <a:pPr indent="0" lvl="0" marL="0" marR="0" rtl="0" algn="l">
              <a:lnSpc>
                <a:spcPct val="139993"/>
              </a:lnSpc>
              <a:spcBef>
                <a:spcPts val="0"/>
              </a:spcBef>
              <a:spcAft>
                <a:spcPts val="0"/>
              </a:spcAft>
              <a:buNone/>
            </a:pPr>
            <a:r>
              <a:t/>
            </a:r>
            <a:endParaRPr b="0" i="0" sz="3088" u="none" cap="none" strike="noStrike">
              <a:solidFill>
                <a:srgbClr val="000000"/>
              </a:solidFill>
              <a:latin typeface="Montserrat"/>
              <a:ea typeface="Montserrat"/>
              <a:cs typeface="Montserrat"/>
              <a:sym typeface="Montserrat"/>
            </a:endParaRPr>
          </a:p>
          <a:p>
            <a:pPr indent="-333373" lvl="1" marL="666747" marR="0" rtl="0" algn="l">
              <a:lnSpc>
                <a:spcPct val="139993"/>
              </a:lnSpc>
              <a:spcBef>
                <a:spcPts val="0"/>
              </a:spcBef>
              <a:spcAft>
                <a:spcPts val="0"/>
              </a:spcAft>
              <a:buClr>
                <a:srgbClr val="000000"/>
              </a:buClr>
              <a:buSzPts val="3088"/>
              <a:buFont typeface="Arial"/>
              <a:buChar char="•"/>
            </a:pPr>
            <a:r>
              <a:rPr b="0" i="0" lang="en-US" sz="3088" u="none" cap="none" strike="noStrike">
                <a:solidFill>
                  <a:srgbClr val="000000"/>
                </a:solidFill>
                <a:latin typeface="Montserrat"/>
                <a:ea typeface="Montserrat"/>
                <a:cs typeface="Montserrat"/>
                <a:sym typeface="Montserrat"/>
              </a:rPr>
              <a:t>Các doanh nghiệp và quốc gia phát triển bền vững được đánh giá dựa trên các tiêu chí về môi trường, xã hội và quản trị, hay còn gọi là chỉ số </a:t>
            </a:r>
            <a:r>
              <a:rPr b="1" i="0" lang="en-US" sz="3088" u="none" cap="none" strike="noStrike">
                <a:solidFill>
                  <a:srgbClr val="1A8FB0"/>
                </a:solidFill>
                <a:latin typeface="Montserrat"/>
                <a:ea typeface="Montserrat"/>
                <a:cs typeface="Montserrat"/>
                <a:sym typeface="Montserrat"/>
              </a:rPr>
              <a:t>ESG</a:t>
            </a:r>
            <a:r>
              <a:rPr b="0" i="0" lang="en-US" sz="3088" u="none" cap="none" strike="noStrike">
                <a:solidFill>
                  <a:srgbClr val="000000"/>
                </a:solidFill>
                <a:latin typeface="Montserrat"/>
                <a:ea typeface="Montserrat"/>
                <a:cs typeface="Montserrat"/>
                <a:sym typeface="Montserrat"/>
              </a:rPr>
              <a:t> </a:t>
            </a:r>
            <a:r>
              <a:rPr b="1" i="0" lang="en-US" sz="3088" u="none" cap="none" strike="noStrike">
                <a:solidFill>
                  <a:srgbClr val="1A8FB0"/>
                </a:solidFill>
                <a:latin typeface="Montserrat"/>
                <a:ea typeface="Montserrat"/>
                <a:cs typeface="Montserrat"/>
                <a:sym typeface="Montserrat"/>
              </a:rPr>
              <a:t>(Environmental, Social, and Governance)</a:t>
            </a:r>
            <a:r>
              <a:rPr b="0" i="0" lang="en-US" sz="3088" u="none" cap="none" strike="noStrike">
                <a:solidFill>
                  <a:srgbClr val="000000"/>
                </a:solidFill>
                <a:latin typeface="Montserrat"/>
                <a:ea typeface="Montserrat"/>
                <a:cs typeface="Montserrat"/>
                <a:sym typeface="Montserrat"/>
              </a:rPr>
              <a:t>.</a:t>
            </a:r>
            <a:endParaRPr/>
          </a:p>
          <a:p>
            <a:pPr indent="0" lvl="0" marL="0" marR="0" rtl="0" algn="l">
              <a:lnSpc>
                <a:spcPct val="139993"/>
              </a:lnSpc>
              <a:spcBef>
                <a:spcPts val="0"/>
              </a:spcBef>
              <a:spcAft>
                <a:spcPts val="0"/>
              </a:spcAft>
              <a:buNone/>
            </a:pPr>
            <a:r>
              <a:t/>
            </a:r>
            <a:endParaRPr b="0" i="0" sz="3088" u="none" cap="none" strike="noStrike">
              <a:solidFill>
                <a:srgbClr val="000000"/>
              </a:solidFill>
              <a:latin typeface="Montserrat"/>
              <a:ea typeface="Montserrat"/>
              <a:cs typeface="Montserrat"/>
              <a:sym typeface="Montserrat"/>
            </a:endParaRPr>
          </a:p>
        </p:txBody>
      </p:sp>
      <p:sp>
        <p:nvSpPr>
          <p:cNvPr id="98" name="Google Shape;98;p2"/>
          <p:cNvSpPr txBox="1"/>
          <p:nvPr/>
        </p:nvSpPr>
        <p:spPr>
          <a:xfrm>
            <a:off x="6301228" y="221226"/>
            <a:ext cx="6589493" cy="102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004AAD"/>
                </a:solidFill>
                <a:latin typeface="Montserrat"/>
                <a:ea typeface="Montserrat"/>
                <a:cs typeface="Montserrat"/>
                <a:sym typeface="Montserrat"/>
              </a:rPr>
              <a:t>LỜI MỞ ĐẦU</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20"/>
          <p:cNvPicPr preferRelativeResize="0"/>
          <p:nvPr/>
        </p:nvPicPr>
        <p:blipFill rotWithShape="1">
          <a:blip r:embed="rId3">
            <a:alphaModFix amt="40000"/>
          </a:blip>
          <a:srcRect b="0" l="0" r="0" t="0"/>
          <a:stretch/>
        </p:blipFill>
        <p:spPr>
          <a:xfrm rot="-6664043">
            <a:off x="-4052117" y="-737535"/>
            <a:ext cx="11511802" cy="11511802"/>
          </a:xfrm>
          <a:prstGeom prst="rect">
            <a:avLst/>
          </a:prstGeom>
          <a:noFill/>
          <a:ln>
            <a:noFill/>
          </a:ln>
        </p:spPr>
      </p:pic>
      <p:pic>
        <p:nvPicPr>
          <p:cNvPr id="345" name="Google Shape;345;p20"/>
          <p:cNvPicPr preferRelativeResize="0"/>
          <p:nvPr/>
        </p:nvPicPr>
        <p:blipFill rotWithShape="1">
          <a:blip r:embed="rId4">
            <a:alphaModFix amt="50000"/>
          </a:blip>
          <a:srcRect b="0" l="0" r="0" t="0"/>
          <a:stretch/>
        </p:blipFill>
        <p:spPr>
          <a:xfrm rot="-6284008">
            <a:off x="12761683" y="7147182"/>
            <a:ext cx="4789367" cy="7690070"/>
          </a:xfrm>
          <a:prstGeom prst="rect">
            <a:avLst/>
          </a:prstGeom>
          <a:noFill/>
          <a:ln>
            <a:noFill/>
          </a:ln>
        </p:spPr>
      </p:pic>
      <p:pic>
        <p:nvPicPr>
          <p:cNvPr id="346" name="Google Shape;346;p20"/>
          <p:cNvPicPr preferRelativeResize="0"/>
          <p:nvPr/>
        </p:nvPicPr>
        <p:blipFill rotWithShape="1">
          <a:blip r:embed="rId5">
            <a:alphaModFix/>
          </a:blip>
          <a:srcRect b="0" l="0" r="0" t="0"/>
          <a:stretch/>
        </p:blipFill>
        <p:spPr>
          <a:xfrm>
            <a:off x="473813" y="2383847"/>
            <a:ext cx="11112645" cy="6218087"/>
          </a:xfrm>
          <a:prstGeom prst="rect">
            <a:avLst/>
          </a:prstGeom>
          <a:noFill/>
          <a:ln>
            <a:noFill/>
          </a:ln>
        </p:spPr>
      </p:pic>
      <p:sp>
        <p:nvSpPr>
          <p:cNvPr id="347" name="Google Shape;347;p20"/>
          <p:cNvSpPr txBox="1"/>
          <p:nvPr/>
        </p:nvSpPr>
        <p:spPr>
          <a:xfrm>
            <a:off x="473813" y="811213"/>
            <a:ext cx="10721873" cy="5207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999" u="none" cap="none" strike="noStrike">
                <a:solidFill>
                  <a:srgbClr val="004AAD"/>
                </a:solidFill>
                <a:latin typeface="Montserrat"/>
                <a:ea typeface="Montserrat"/>
                <a:cs typeface="Montserrat"/>
                <a:sym typeface="Montserrat"/>
              </a:rPr>
              <a:t>1. TỔNG QUAN VỀ THẾ GIỚI</a:t>
            </a:r>
            <a:endParaRPr/>
          </a:p>
        </p:txBody>
      </p:sp>
      <p:sp>
        <p:nvSpPr>
          <p:cNvPr id="348" name="Google Shape;348;p20"/>
          <p:cNvSpPr txBox="1"/>
          <p:nvPr/>
        </p:nvSpPr>
        <p:spPr>
          <a:xfrm>
            <a:off x="11997765" y="3270739"/>
            <a:ext cx="6290235" cy="3828930"/>
          </a:xfrm>
          <a:prstGeom prst="rect">
            <a:avLst/>
          </a:prstGeom>
          <a:noFill/>
          <a:ln>
            <a:noFill/>
          </a:ln>
        </p:spPr>
        <p:txBody>
          <a:bodyPr anchorCtr="0" anchor="t" bIns="0" lIns="0" spcFirstLastPara="1" rIns="0" wrap="square" tIns="0">
            <a:spAutoFit/>
          </a:bodyPr>
          <a:lstStyle/>
          <a:p>
            <a:pPr indent="0" lvl="0" marL="0" marR="0" rtl="0" algn="l">
              <a:lnSpc>
                <a:spcPct val="244011"/>
              </a:lnSpc>
              <a:spcBef>
                <a:spcPts val="0"/>
              </a:spcBef>
              <a:spcAft>
                <a:spcPts val="0"/>
              </a:spcAft>
              <a:buNone/>
            </a:pPr>
            <a:r>
              <a:rPr b="0" i="0" lang="en-US" sz="3206" u="none" cap="none" strike="noStrike">
                <a:solidFill>
                  <a:srgbClr val="000000"/>
                </a:solidFill>
                <a:latin typeface="Montserrat SemiBold"/>
                <a:ea typeface="Montserrat SemiBold"/>
                <a:cs typeface="Montserrat SemiBold"/>
                <a:sym typeface="Montserrat SemiBold"/>
              </a:rPr>
              <a:t>-&gt; Nhận thấy các nước có điểm số  ESG ở mức </a:t>
            </a:r>
            <a:r>
              <a:rPr b="1" i="0" lang="en-US" sz="3206" u="none" cap="none" strike="noStrike">
                <a:solidFill>
                  <a:srgbClr val="6FAE75"/>
                </a:solidFill>
                <a:latin typeface="Montserrat"/>
                <a:ea typeface="Montserrat"/>
                <a:cs typeface="Montserrat"/>
                <a:sym typeface="Montserrat"/>
              </a:rPr>
              <a:t>High</a:t>
            </a:r>
            <a:r>
              <a:rPr b="1" i="0" lang="en-US" sz="3206" u="none" cap="none" strike="noStrike">
                <a:solidFill>
                  <a:srgbClr val="000000"/>
                </a:solidFill>
                <a:latin typeface="Montserrat"/>
                <a:ea typeface="Montserrat"/>
                <a:cs typeface="Montserrat"/>
                <a:sym typeface="Montserrat"/>
              </a:rPr>
              <a:t> </a:t>
            </a:r>
            <a:r>
              <a:rPr b="0" i="0" lang="en-US" sz="3206" u="none" cap="none" strike="noStrike">
                <a:solidFill>
                  <a:srgbClr val="000000"/>
                </a:solidFill>
                <a:latin typeface="Montserrat SemiBold"/>
                <a:ea typeface="Montserrat SemiBold"/>
                <a:cs typeface="Montserrat SemiBold"/>
                <a:sym typeface="Montserrat SemiBold"/>
              </a:rPr>
              <a:t>thuộc về các khu vực chủ yếu là </a:t>
            </a:r>
            <a:r>
              <a:rPr b="1" i="0" lang="en-US" sz="3206" u="none" cap="none" strike="noStrike">
                <a:solidFill>
                  <a:srgbClr val="1A8FB0"/>
                </a:solidFill>
                <a:latin typeface="Montserrat"/>
                <a:ea typeface="Montserrat"/>
                <a:cs typeface="Montserrat"/>
                <a:sym typeface="Montserrat"/>
              </a:rPr>
              <a:t>Bắc Âu</a:t>
            </a:r>
            <a:r>
              <a:rPr b="0" i="0" lang="en-US" sz="3206" u="none" cap="none" strike="noStrike">
                <a:solidFill>
                  <a:srgbClr val="000000"/>
                </a:solidFill>
                <a:latin typeface="Montserrat SemiBold"/>
                <a:ea typeface="Montserrat SemiBold"/>
                <a:cs typeface="Montserrat SemiBold"/>
                <a:sym typeface="Montserrat SemiBold"/>
              </a:rPr>
              <a:t> và </a:t>
            </a:r>
            <a:r>
              <a:rPr b="1" i="0" lang="en-US" sz="3206" u="none" cap="none" strike="noStrike">
                <a:solidFill>
                  <a:srgbClr val="1A8FB0"/>
                </a:solidFill>
                <a:latin typeface="Montserrat"/>
                <a:ea typeface="Montserrat"/>
                <a:cs typeface="Montserrat"/>
                <a:sym typeface="Montserrat"/>
              </a:rPr>
              <a:t>Bắc Mỹ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grpSp>
        <p:nvGrpSpPr>
          <p:cNvPr id="353" name="Google Shape;353;p21"/>
          <p:cNvGrpSpPr/>
          <p:nvPr/>
        </p:nvGrpSpPr>
        <p:grpSpPr>
          <a:xfrm>
            <a:off x="1573411" y="9371564"/>
            <a:ext cx="15141178" cy="632222"/>
            <a:chOff x="0" y="0"/>
            <a:chExt cx="20188238" cy="842962"/>
          </a:xfrm>
        </p:grpSpPr>
        <p:sp>
          <p:nvSpPr>
            <p:cNvPr id="354" name="Google Shape;354;p21"/>
            <p:cNvSpPr txBox="1"/>
            <p:nvPr/>
          </p:nvSpPr>
          <p:spPr>
            <a:xfrm>
              <a:off x="9308306" y="539353"/>
              <a:ext cx="9394031" cy="303609"/>
            </a:xfrm>
            <a:prstGeom prst="rect">
              <a:avLst/>
            </a:prstGeom>
            <a:noFill/>
            <a:ln>
              <a:noFill/>
            </a:ln>
          </p:spPr>
          <p:txBody>
            <a:bodyPr anchorCtr="0" anchor="t" bIns="0" lIns="0" spcFirstLastPara="1" rIns="0" wrap="square" tIns="0">
              <a:spAutoFit/>
            </a:bodyPr>
            <a:lstStyle/>
            <a:p>
              <a:pPr indent="0" lvl="0" marL="0" marR="0" rtl="0" algn="r">
                <a:lnSpc>
                  <a:spcPct val="103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55" name="Google Shape;355;p21"/>
            <p:cNvSpPr/>
            <p:nvPr/>
          </p:nvSpPr>
          <p:spPr>
            <a:xfrm>
              <a:off x="0" y="0"/>
              <a:ext cx="20188238" cy="89297"/>
            </a:xfrm>
            <a:prstGeom prst="rect">
              <a:avLst/>
            </a:prstGeom>
            <a:solidFill>
              <a:srgbClr val="6A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6" name="Google Shape;356;p21"/>
          <p:cNvPicPr preferRelativeResize="0"/>
          <p:nvPr/>
        </p:nvPicPr>
        <p:blipFill rotWithShape="1">
          <a:blip r:embed="rId3">
            <a:alphaModFix/>
          </a:blip>
          <a:srcRect b="0" l="0" r="0" t="0"/>
          <a:stretch/>
        </p:blipFill>
        <p:spPr>
          <a:xfrm>
            <a:off x="1028700" y="631595"/>
            <a:ext cx="6909792" cy="4430563"/>
          </a:xfrm>
          <a:prstGeom prst="rect">
            <a:avLst/>
          </a:prstGeom>
          <a:noFill/>
          <a:ln>
            <a:noFill/>
          </a:ln>
        </p:spPr>
      </p:pic>
      <p:sp>
        <p:nvSpPr>
          <p:cNvPr id="357" name="Google Shape;357;p21"/>
          <p:cNvSpPr txBox="1"/>
          <p:nvPr/>
        </p:nvSpPr>
        <p:spPr>
          <a:xfrm>
            <a:off x="1028700" y="5979911"/>
            <a:ext cx="7208562" cy="2524205"/>
          </a:xfrm>
          <a:prstGeom prst="rect">
            <a:avLst/>
          </a:prstGeom>
          <a:noFill/>
          <a:ln>
            <a:noFill/>
          </a:ln>
        </p:spPr>
        <p:txBody>
          <a:bodyPr anchorCtr="0" anchor="t" bIns="0" lIns="0" spcFirstLastPara="1" rIns="0" wrap="square" tIns="0">
            <a:spAutoFit/>
          </a:bodyPr>
          <a:lstStyle/>
          <a:p>
            <a:pPr indent="0" lvl="0" marL="0" marR="0" rtl="0" algn="ctr">
              <a:lnSpc>
                <a:spcPct val="109986"/>
              </a:lnSpc>
              <a:spcBef>
                <a:spcPts val="0"/>
              </a:spcBef>
              <a:spcAft>
                <a:spcPts val="0"/>
              </a:spcAft>
              <a:buNone/>
            </a:pPr>
            <a:r>
              <a:rPr b="0" i="0" lang="en-US" sz="4506" u="none" cap="none" strike="noStrike">
                <a:solidFill>
                  <a:srgbClr val="6AB9E6"/>
                </a:solidFill>
                <a:latin typeface="Arial"/>
                <a:ea typeface="Arial"/>
                <a:cs typeface="Arial"/>
                <a:sym typeface="Arial"/>
              </a:rPr>
              <a:t>Tại sao Bắc Âu lại là khu vực tập trung nhiều nước có chỉ số phát triển bền vững cao nhất Thế Giới?</a:t>
            </a:r>
            <a:endParaRPr/>
          </a:p>
        </p:txBody>
      </p:sp>
      <p:pic>
        <p:nvPicPr>
          <p:cNvPr id="358" name="Google Shape;358;p21"/>
          <p:cNvPicPr preferRelativeResize="0"/>
          <p:nvPr/>
        </p:nvPicPr>
        <p:blipFill rotWithShape="1">
          <a:blip r:embed="rId4">
            <a:alphaModFix/>
          </a:blip>
          <a:srcRect b="0" l="0" r="0" t="0"/>
          <a:stretch/>
        </p:blipFill>
        <p:spPr>
          <a:xfrm>
            <a:off x="9097389" y="1028700"/>
            <a:ext cx="661774" cy="723250"/>
          </a:xfrm>
          <a:prstGeom prst="rect">
            <a:avLst/>
          </a:prstGeom>
          <a:noFill/>
          <a:ln>
            <a:noFill/>
          </a:ln>
        </p:spPr>
      </p:pic>
      <p:sp>
        <p:nvSpPr>
          <p:cNvPr id="359" name="Google Shape;359;p21"/>
          <p:cNvSpPr txBox="1"/>
          <p:nvPr/>
        </p:nvSpPr>
        <p:spPr>
          <a:xfrm>
            <a:off x="9759163" y="980756"/>
            <a:ext cx="7500137" cy="7791330"/>
          </a:xfrm>
          <a:prstGeom prst="rect">
            <a:avLst/>
          </a:prstGeom>
          <a:noFill/>
          <a:ln>
            <a:noFill/>
          </a:ln>
        </p:spPr>
        <p:txBody>
          <a:bodyPr anchorCtr="0" anchor="t" bIns="0" lIns="0" spcFirstLastPara="1" rIns="0" wrap="square" tIns="0">
            <a:spAutoFit/>
          </a:bodyPr>
          <a:lstStyle/>
          <a:p>
            <a:pPr indent="0" lvl="0" marL="0" marR="0" rtl="0" algn="l">
              <a:lnSpc>
                <a:spcPct val="244011"/>
              </a:lnSpc>
              <a:spcBef>
                <a:spcPts val="0"/>
              </a:spcBef>
              <a:spcAft>
                <a:spcPts val="0"/>
              </a:spcAft>
              <a:buNone/>
            </a:pPr>
            <a:r>
              <a:rPr b="1" i="0" lang="en-US" sz="3206" u="none" cap="none" strike="noStrike">
                <a:solidFill>
                  <a:srgbClr val="1A8FB0"/>
                </a:solidFill>
                <a:latin typeface="Montserrat"/>
                <a:ea typeface="Montserrat"/>
                <a:cs typeface="Montserrat"/>
                <a:sym typeface="Montserrat"/>
              </a:rPr>
              <a:t>Bắc Âu</a:t>
            </a:r>
            <a:r>
              <a:rPr b="0" i="0" lang="en-US" sz="3206" u="none" cap="none" strike="noStrike">
                <a:solidFill>
                  <a:srgbClr val="000000"/>
                </a:solidFill>
                <a:latin typeface="Montserrat SemiBold"/>
                <a:ea typeface="Montserrat SemiBold"/>
                <a:cs typeface="Montserrat SemiBold"/>
                <a:sym typeface="Montserrat SemiBold"/>
              </a:rPr>
              <a:t> có các quốc gia: </a:t>
            </a:r>
            <a:endParaRPr/>
          </a:p>
          <a:p>
            <a:pPr indent="0" lvl="0" marL="0" marR="0" rtl="0" algn="l">
              <a:lnSpc>
                <a:spcPct val="244011"/>
              </a:lnSpc>
              <a:spcBef>
                <a:spcPts val="0"/>
              </a:spcBef>
              <a:spcAft>
                <a:spcPts val="0"/>
              </a:spcAft>
              <a:buNone/>
            </a:pPr>
            <a:r>
              <a:rPr b="0" i="0" lang="en-US" sz="3206" u="none" cap="none" strike="noStrike">
                <a:solidFill>
                  <a:srgbClr val="000000"/>
                </a:solidFill>
                <a:latin typeface="Montserrat SemiBold"/>
                <a:ea typeface="Montserrat SemiBold"/>
                <a:cs typeface="Montserrat SemiBold"/>
                <a:sym typeface="Montserrat SemiBold"/>
              </a:rPr>
              <a:t>+ Có </a:t>
            </a:r>
            <a:r>
              <a:rPr b="0" i="0" lang="en-US" sz="3206" u="none" cap="none" strike="noStrike">
                <a:solidFill>
                  <a:srgbClr val="1A8FB0"/>
                </a:solidFill>
                <a:latin typeface="Montserrat SemiBold"/>
                <a:ea typeface="Montserrat SemiBold"/>
                <a:cs typeface="Montserrat SemiBold"/>
                <a:sym typeface="Montserrat SemiBold"/>
              </a:rPr>
              <a:t>“chỉ số hạnh phúc” </a:t>
            </a:r>
            <a:r>
              <a:rPr b="0" i="0" lang="en-US" sz="3206" u="none" cap="none" strike="noStrike">
                <a:solidFill>
                  <a:srgbClr val="000000"/>
                </a:solidFill>
                <a:latin typeface="Montserrat SemiBold"/>
                <a:ea typeface="Montserrat SemiBold"/>
                <a:cs typeface="Montserrat SemiBold"/>
                <a:sym typeface="Montserrat SemiBold"/>
              </a:rPr>
              <a:t>đứng đầu thế giới</a:t>
            </a:r>
            <a:endParaRPr/>
          </a:p>
          <a:p>
            <a:pPr indent="0" lvl="0" marL="0" marR="0" rtl="0" algn="l">
              <a:lnSpc>
                <a:spcPct val="244011"/>
              </a:lnSpc>
              <a:spcBef>
                <a:spcPts val="0"/>
              </a:spcBef>
              <a:spcAft>
                <a:spcPts val="0"/>
              </a:spcAft>
              <a:buNone/>
            </a:pPr>
            <a:r>
              <a:rPr b="0" i="0" lang="en-US" sz="3206" u="none" cap="none" strike="noStrike">
                <a:solidFill>
                  <a:srgbClr val="000000"/>
                </a:solidFill>
                <a:latin typeface="Montserrat SemiBold"/>
                <a:ea typeface="Montserrat SemiBold"/>
                <a:cs typeface="Montserrat SemiBold"/>
                <a:sym typeface="Montserrat SemiBold"/>
              </a:rPr>
              <a:t>+ Đạt danh hiệu “</a:t>
            </a:r>
            <a:r>
              <a:rPr b="0" i="0" lang="en-US" sz="3206" u="none" cap="none" strike="noStrike">
                <a:solidFill>
                  <a:srgbClr val="1A8FB0"/>
                </a:solidFill>
                <a:latin typeface="Montserrat SemiBold"/>
                <a:ea typeface="Montserrat SemiBold"/>
                <a:cs typeface="Montserrat SemiBold"/>
                <a:sym typeface="Montserrat SemiBold"/>
              </a:rPr>
              <a:t>thủ đô xanh nhất châu Âu”</a:t>
            </a:r>
            <a:endParaRPr/>
          </a:p>
          <a:p>
            <a:pPr indent="0" lvl="0" marL="0" marR="0" rtl="0" algn="l">
              <a:lnSpc>
                <a:spcPct val="244011"/>
              </a:lnSpc>
              <a:spcBef>
                <a:spcPts val="0"/>
              </a:spcBef>
              <a:spcAft>
                <a:spcPts val="0"/>
              </a:spcAft>
              <a:buNone/>
            </a:pPr>
            <a:r>
              <a:rPr b="0" i="0" lang="en-US" sz="3206" u="none" cap="none" strike="noStrike">
                <a:solidFill>
                  <a:srgbClr val="000000"/>
                </a:solidFill>
                <a:latin typeface="Montserrat SemiBold"/>
                <a:ea typeface="Montserrat SemiBold"/>
                <a:cs typeface="Montserrat SemiBold"/>
                <a:sym typeface="Montserrat SemiBold"/>
              </a:rPr>
              <a:t>+ </a:t>
            </a:r>
            <a:r>
              <a:rPr b="0" i="0" lang="en-US" sz="3206" u="none" cap="none" strike="noStrike">
                <a:solidFill>
                  <a:srgbClr val="1A8FB0"/>
                </a:solidFill>
                <a:latin typeface="Montserrat SemiBold"/>
                <a:ea typeface="Montserrat SemiBold"/>
                <a:cs typeface="Montserrat SemiBold"/>
                <a:sym typeface="Montserrat SemiBold"/>
              </a:rPr>
              <a:t>Đứng đầu</a:t>
            </a:r>
            <a:r>
              <a:rPr b="0" i="0" lang="en-US" sz="3206" u="none" cap="none" strike="noStrike">
                <a:solidFill>
                  <a:srgbClr val="000000"/>
                </a:solidFill>
                <a:latin typeface="Montserrat SemiBold"/>
                <a:ea typeface="Montserrat SemiBold"/>
                <a:cs typeface="Montserrat SemiBold"/>
                <a:sym typeface="Montserrat SemiBold"/>
              </a:rPr>
              <a:t> bảng xếp hạng về </a:t>
            </a:r>
            <a:r>
              <a:rPr b="0" i="0" lang="en-US" sz="3206" u="none" cap="none" strike="noStrike">
                <a:solidFill>
                  <a:srgbClr val="1A8FB0"/>
                </a:solidFill>
                <a:latin typeface="Montserrat SemiBold"/>
                <a:ea typeface="Montserrat SemiBold"/>
                <a:cs typeface="Montserrat SemiBold"/>
                <a:sym typeface="Montserrat SemiBold"/>
              </a:rPr>
              <a:t>SDG</a:t>
            </a:r>
            <a:r>
              <a:rPr b="0" i="0" lang="en-US" sz="3206" u="none" cap="none" strike="noStrike">
                <a:solidFill>
                  <a:srgbClr val="000000"/>
                </a:solidFill>
                <a:latin typeface="Montserrat SemiBold"/>
                <a:ea typeface="Montserrat SemiBold"/>
                <a:cs typeface="Montserrat SemiBold"/>
                <a:sym typeface="Montserrat SemiBold"/>
              </a:rPr>
              <a:t> (chỉ số về thực hiện các mục tiêu phát triển bền vững)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22"/>
          <p:cNvPicPr preferRelativeResize="0"/>
          <p:nvPr/>
        </p:nvPicPr>
        <p:blipFill rotWithShape="1">
          <a:blip r:embed="rId3">
            <a:alphaModFix amt="40000"/>
          </a:blip>
          <a:srcRect b="0" l="0" r="0" t="0"/>
          <a:stretch/>
        </p:blipFill>
        <p:spPr>
          <a:xfrm rot="-6664043">
            <a:off x="-4052117" y="-737535"/>
            <a:ext cx="11511802" cy="11511802"/>
          </a:xfrm>
          <a:prstGeom prst="rect">
            <a:avLst/>
          </a:prstGeom>
          <a:noFill/>
          <a:ln>
            <a:noFill/>
          </a:ln>
        </p:spPr>
      </p:pic>
      <p:pic>
        <p:nvPicPr>
          <p:cNvPr id="365" name="Google Shape;365;p22"/>
          <p:cNvPicPr preferRelativeResize="0"/>
          <p:nvPr/>
        </p:nvPicPr>
        <p:blipFill rotWithShape="1">
          <a:blip r:embed="rId4">
            <a:alphaModFix amt="50000"/>
          </a:blip>
          <a:srcRect b="0" l="0" r="0" t="0"/>
          <a:stretch/>
        </p:blipFill>
        <p:spPr>
          <a:xfrm rot="-6284008">
            <a:off x="12761683" y="7147182"/>
            <a:ext cx="4789367" cy="7690070"/>
          </a:xfrm>
          <a:prstGeom prst="rect">
            <a:avLst/>
          </a:prstGeom>
          <a:noFill/>
          <a:ln>
            <a:noFill/>
          </a:ln>
        </p:spPr>
      </p:pic>
      <p:pic>
        <p:nvPicPr>
          <p:cNvPr id="366" name="Google Shape;366;p22"/>
          <p:cNvPicPr preferRelativeResize="0"/>
          <p:nvPr/>
        </p:nvPicPr>
        <p:blipFill rotWithShape="1">
          <a:blip r:embed="rId5">
            <a:alphaModFix/>
          </a:blip>
          <a:srcRect b="0" l="0" r="0" t="0"/>
          <a:stretch/>
        </p:blipFill>
        <p:spPr>
          <a:xfrm>
            <a:off x="1028700" y="2489444"/>
            <a:ext cx="6966492" cy="6377967"/>
          </a:xfrm>
          <a:prstGeom prst="rect">
            <a:avLst/>
          </a:prstGeom>
          <a:noFill/>
          <a:ln>
            <a:noFill/>
          </a:ln>
        </p:spPr>
      </p:pic>
      <p:sp>
        <p:nvSpPr>
          <p:cNvPr id="367" name="Google Shape;367;p22"/>
          <p:cNvSpPr txBox="1"/>
          <p:nvPr/>
        </p:nvSpPr>
        <p:spPr>
          <a:xfrm>
            <a:off x="473813" y="811213"/>
            <a:ext cx="10721873" cy="5207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999" u="none" cap="none" strike="noStrike">
                <a:solidFill>
                  <a:srgbClr val="004AAD"/>
                </a:solidFill>
                <a:latin typeface="Montserrat"/>
                <a:ea typeface="Montserrat"/>
                <a:cs typeface="Montserrat"/>
                <a:sym typeface="Montserrat"/>
              </a:rPr>
              <a:t>1. TỔNG QUAN VỀ THẾ GIỚI</a:t>
            </a:r>
            <a:endParaRPr/>
          </a:p>
        </p:txBody>
      </p:sp>
      <p:sp>
        <p:nvSpPr>
          <p:cNvPr id="368" name="Google Shape;368;p22"/>
          <p:cNvSpPr txBox="1"/>
          <p:nvPr/>
        </p:nvSpPr>
        <p:spPr>
          <a:xfrm>
            <a:off x="8460494" y="1761094"/>
            <a:ext cx="9341030" cy="6417599"/>
          </a:xfrm>
          <a:prstGeom prst="rect">
            <a:avLst/>
          </a:prstGeom>
          <a:noFill/>
          <a:ln>
            <a:noFill/>
          </a:ln>
        </p:spPr>
        <p:txBody>
          <a:bodyPr anchorCtr="0" anchor="t" bIns="0" lIns="0" spcFirstLastPara="1" rIns="0" wrap="square" tIns="0">
            <a:spAutoFit/>
          </a:bodyPr>
          <a:lstStyle/>
          <a:p>
            <a:pPr indent="-328004" lvl="1" marL="656010" marR="0" rtl="0" algn="l">
              <a:lnSpc>
                <a:spcPct val="244009"/>
              </a:lnSpc>
              <a:spcBef>
                <a:spcPts val="0"/>
              </a:spcBef>
              <a:spcAft>
                <a:spcPts val="0"/>
              </a:spcAft>
              <a:buClr>
                <a:srgbClr val="000000"/>
              </a:buClr>
              <a:buSzPts val="3038"/>
              <a:buFont typeface="Arial"/>
              <a:buChar char="•"/>
            </a:pPr>
            <a:r>
              <a:rPr b="1" i="0" lang="en-US" sz="3038" u="none" cap="none" strike="noStrike">
                <a:solidFill>
                  <a:srgbClr val="000000"/>
                </a:solidFill>
                <a:latin typeface="Montserrat"/>
                <a:ea typeface="Montserrat"/>
                <a:cs typeface="Montserrat"/>
                <a:sym typeface="Montserrat"/>
              </a:rPr>
              <a:t> </a:t>
            </a:r>
            <a:r>
              <a:rPr b="0" i="0" lang="en-US" sz="3038" u="none" cap="none" strike="noStrike">
                <a:solidFill>
                  <a:srgbClr val="000000"/>
                </a:solidFill>
                <a:latin typeface="Montserrat SemiBold"/>
                <a:ea typeface="Montserrat SemiBold"/>
                <a:cs typeface="Montserrat SemiBold"/>
                <a:sym typeface="Montserrat SemiBold"/>
              </a:rPr>
              <a:t>ESG Score của toàn Thế giới </a:t>
            </a:r>
            <a:r>
              <a:rPr b="0" i="0" lang="en-US" sz="3038" u="none" cap="none" strike="noStrike">
                <a:solidFill>
                  <a:srgbClr val="2BB4D4"/>
                </a:solidFill>
                <a:latin typeface="Montserrat SemiBold"/>
                <a:ea typeface="Montserrat SemiBold"/>
                <a:cs typeface="Montserrat SemiBold"/>
                <a:sym typeface="Montserrat SemiBold"/>
              </a:rPr>
              <a:t>tăng liên tục </a:t>
            </a:r>
            <a:r>
              <a:rPr b="0" i="0" lang="en-US" sz="3038" u="none" cap="none" strike="noStrike">
                <a:solidFill>
                  <a:srgbClr val="000000"/>
                </a:solidFill>
                <a:latin typeface="Montserrat SemiBold"/>
                <a:ea typeface="Montserrat SemiBold"/>
                <a:cs typeface="Montserrat SemiBold"/>
                <a:sym typeface="Montserrat SemiBold"/>
              </a:rPr>
              <a:t>giai đoạn 2016, 2017, 2018 và năm 2019.</a:t>
            </a:r>
            <a:endParaRPr/>
          </a:p>
          <a:p>
            <a:pPr indent="-328004" lvl="1" marL="656010" marR="0" rtl="0" algn="l">
              <a:lnSpc>
                <a:spcPct val="244009"/>
              </a:lnSpc>
              <a:spcBef>
                <a:spcPts val="0"/>
              </a:spcBef>
              <a:spcAft>
                <a:spcPts val="0"/>
              </a:spcAft>
              <a:buClr>
                <a:srgbClr val="000000"/>
              </a:buClr>
              <a:buSzPts val="3038"/>
              <a:buFont typeface="Arial"/>
              <a:buChar char="•"/>
            </a:pPr>
            <a:r>
              <a:rPr b="0" i="0" lang="en-US" sz="3038" u="none" cap="none" strike="noStrike">
                <a:solidFill>
                  <a:srgbClr val="000000"/>
                </a:solidFill>
                <a:latin typeface="Montserrat SemiBold"/>
                <a:ea typeface="Montserrat SemiBold"/>
                <a:cs typeface="Montserrat SemiBold"/>
                <a:sym typeface="Montserrat SemiBold"/>
              </a:rPr>
              <a:t> Tuy nhiên, năm 2020 điểm số này lại có sự sụt giảm do đại dịch Covid - 19</a:t>
            </a:r>
            <a:endParaRPr/>
          </a:p>
          <a:p>
            <a:pPr indent="0" lvl="0" marL="0" marR="0" rtl="0" algn="l">
              <a:lnSpc>
                <a:spcPct val="244009"/>
              </a:lnSpc>
              <a:spcBef>
                <a:spcPts val="0"/>
              </a:spcBef>
              <a:spcAft>
                <a:spcPts val="0"/>
              </a:spcAft>
              <a:buNone/>
            </a:pPr>
            <a:r>
              <a:rPr b="0" i="0" lang="en-US" sz="3038" u="none" cap="none" strike="noStrike">
                <a:solidFill>
                  <a:srgbClr val="000000"/>
                </a:solidFill>
                <a:latin typeface="Montserrat SemiBold"/>
                <a:ea typeface="Montserrat SemiBold"/>
                <a:cs typeface="Montserrat SemiBold"/>
                <a:sym typeface="Montserrat SemiBold"/>
              </a:rPr>
              <a:t>-&gt; Thúc đẩy các quốc gia </a:t>
            </a:r>
            <a:r>
              <a:rPr b="0" i="0" lang="en-US" sz="3038" u="none" cap="none" strike="noStrike">
                <a:solidFill>
                  <a:srgbClr val="1A8FB0"/>
                </a:solidFill>
                <a:latin typeface="Montserrat SemiBold"/>
                <a:ea typeface="Montserrat SemiBold"/>
                <a:cs typeface="Montserrat SemiBold"/>
                <a:sym typeface="Montserrat SemiBold"/>
              </a:rPr>
              <a:t>cần có những chính sách phù hợp</a:t>
            </a:r>
            <a:r>
              <a:rPr b="0" i="0" lang="en-US" sz="3038" u="none" cap="none" strike="noStrike">
                <a:solidFill>
                  <a:srgbClr val="000000"/>
                </a:solidFill>
                <a:latin typeface="Montserrat SemiBold"/>
                <a:ea typeface="Montserrat SemiBold"/>
                <a:cs typeface="Montserrat SemiBold"/>
                <a:sym typeface="Montserrat SemiBold"/>
              </a:rPr>
              <a:t> để phục hồi kinh tế bền vững sau đại dịch Covid-19.</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23"/>
          <p:cNvPicPr preferRelativeResize="0"/>
          <p:nvPr/>
        </p:nvPicPr>
        <p:blipFill rotWithShape="1">
          <a:blip r:embed="rId3">
            <a:alphaModFix amt="40000"/>
          </a:blip>
          <a:srcRect b="0" l="0" r="0" t="0"/>
          <a:stretch/>
        </p:blipFill>
        <p:spPr>
          <a:xfrm rot="-6664043">
            <a:off x="-4052117" y="-737535"/>
            <a:ext cx="11511802" cy="11511802"/>
          </a:xfrm>
          <a:prstGeom prst="rect">
            <a:avLst/>
          </a:prstGeom>
          <a:noFill/>
          <a:ln>
            <a:noFill/>
          </a:ln>
        </p:spPr>
      </p:pic>
      <p:pic>
        <p:nvPicPr>
          <p:cNvPr id="374" name="Google Shape;374;p23"/>
          <p:cNvPicPr preferRelativeResize="0"/>
          <p:nvPr/>
        </p:nvPicPr>
        <p:blipFill rotWithShape="1">
          <a:blip r:embed="rId4">
            <a:alphaModFix amt="50000"/>
          </a:blip>
          <a:srcRect b="0" l="0" r="0" t="0"/>
          <a:stretch/>
        </p:blipFill>
        <p:spPr>
          <a:xfrm rot="-6284008">
            <a:off x="12761683" y="7147182"/>
            <a:ext cx="4789367" cy="7690070"/>
          </a:xfrm>
          <a:prstGeom prst="rect">
            <a:avLst/>
          </a:prstGeom>
          <a:noFill/>
          <a:ln>
            <a:noFill/>
          </a:ln>
        </p:spPr>
      </p:pic>
      <p:pic>
        <p:nvPicPr>
          <p:cNvPr id="375" name="Google Shape;375;p23"/>
          <p:cNvPicPr preferRelativeResize="0"/>
          <p:nvPr/>
        </p:nvPicPr>
        <p:blipFill rotWithShape="1">
          <a:blip r:embed="rId5">
            <a:alphaModFix/>
          </a:blip>
          <a:srcRect b="0" l="0" r="3052" t="0"/>
          <a:stretch/>
        </p:blipFill>
        <p:spPr>
          <a:xfrm>
            <a:off x="161157" y="1153817"/>
            <a:ext cx="5969011" cy="3989683"/>
          </a:xfrm>
          <a:prstGeom prst="rect">
            <a:avLst/>
          </a:prstGeom>
          <a:noFill/>
          <a:ln>
            <a:noFill/>
          </a:ln>
        </p:spPr>
      </p:pic>
      <p:pic>
        <p:nvPicPr>
          <p:cNvPr id="376" name="Google Shape;376;p23"/>
          <p:cNvPicPr preferRelativeResize="0"/>
          <p:nvPr/>
        </p:nvPicPr>
        <p:blipFill rotWithShape="1">
          <a:blip r:embed="rId6">
            <a:alphaModFix/>
          </a:blip>
          <a:srcRect b="0" l="1941" r="1941" t="0"/>
          <a:stretch/>
        </p:blipFill>
        <p:spPr>
          <a:xfrm>
            <a:off x="12374836" y="1153817"/>
            <a:ext cx="5922405" cy="3864549"/>
          </a:xfrm>
          <a:prstGeom prst="rect">
            <a:avLst/>
          </a:prstGeom>
          <a:noFill/>
          <a:ln>
            <a:noFill/>
          </a:ln>
        </p:spPr>
      </p:pic>
      <p:pic>
        <p:nvPicPr>
          <p:cNvPr id="377" name="Google Shape;377;p23"/>
          <p:cNvPicPr preferRelativeResize="0"/>
          <p:nvPr/>
        </p:nvPicPr>
        <p:blipFill rotWithShape="1">
          <a:blip r:embed="rId7">
            <a:alphaModFix/>
          </a:blip>
          <a:srcRect b="0" l="0" r="0" t="0"/>
          <a:stretch/>
        </p:blipFill>
        <p:spPr>
          <a:xfrm>
            <a:off x="161157" y="6124366"/>
            <a:ext cx="5969011" cy="3598584"/>
          </a:xfrm>
          <a:prstGeom prst="rect">
            <a:avLst/>
          </a:prstGeom>
          <a:noFill/>
          <a:ln>
            <a:noFill/>
          </a:ln>
        </p:spPr>
      </p:pic>
      <p:pic>
        <p:nvPicPr>
          <p:cNvPr id="378" name="Google Shape;378;p23"/>
          <p:cNvPicPr preferRelativeResize="0"/>
          <p:nvPr/>
        </p:nvPicPr>
        <p:blipFill rotWithShape="1">
          <a:blip r:embed="rId8">
            <a:alphaModFix/>
          </a:blip>
          <a:srcRect b="0" l="0" r="0" t="0"/>
          <a:stretch/>
        </p:blipFill>
        <p:spPr>
          <a:xfrm>
            <a:off x="12384077" y="6124366"/>
            <a:ext cx="5913164" cy="3597460"/>
          </a:xfrm>
          <a:prstGeom prst="rect">
            <a:avLst/>
          </a:prstGeom>
          <a:noFill/>
          <a:ln>
            <a:noFill/>
          </a:ln>
        </p:spPr>
      </p:pic>
      <p:pic>
        <p:nvPicPr>
          <p:cNvPr id="379" name="Google Shape;379;p23"/>
          <p:cNvPicPr preferRelativeResize="0"/>
          <p:nvPr/>
        </p:nvPicPr>
        <p:blipFill rotWithShape="1">
          <a:blip r:embed="rId9">
            <a:alphaModFix/>
          </a:blip>
          <a:srcRect b="0" l="0" r="0" t="0"/>
          <a:stretch/>
        </p:blipFill>
        <p:spPr>
          <a:xfrm>
            <a:off x="5913164" y="3596997"/>
            <a:ext cx="6461672" cy="3867706"/>
          </a:xfrm>
          <a:prstGeom prst="rect">
            <a:avLst/>
          </a:prstGeom>
          <a:noFill/>
          <a:ln>
            <a:noFill/>
          </a:ln>
        </p:spPr>
      </p:pic>
      <p:sp>
        <p:nvSpPr>
          <p:cNvPr id="380" name="Google Shape;380;p23"/>
          <p:cNvSpPr txBox="1"/>
          <p:nvPr/>
        </p:nvSpPr>
        <p:spPr>
          <a:xfrm>
            <a:off x="429753" y="433092"/>
            <a:ext cx="12521463" cy="5207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999" u="none" cap="none" strike="noStrike">
                <a:solidFill>
                  <a:srgbClr val="004AAD"/>
                </a:solidFill>
                <a:latin typeface="Montserrat"/>
                <a:ea typeface="Montserrat"/>
                <a:cs typeface="Montserrat"/>
                <a:sym typeface="Montserrat"/>
              </a:rPr>
              <a:t>2. TOP QUỐC GIA ĐỨNG ĐẦU VỀ ĐIỂM SỐ ESG</a:t>
            </a:r>
            <a:endParaRPr/>
          </a:p>
        </p:txBody>
      </p:sp>
      <p:sp>
        <p:nvSpPr>
          <p:cNvPr id="381" name="Google Shape;381;p23"/>
          <p:cNvSpPr txBox="1"/>
          <p:nvPr/>
        </p:nvSpPr>
        <p:spPr>
          <a:xfrm>
            <a:off x="2542147" y="5153025"/>
            <a:ext cx="1207032" cy="585469"/>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3100" u="none" cap="none" strike="noStrike">
                <a:solidFill>
                  <a:srgbClr val="000000"/>
                </a:solidFill>
                <a:latin typeface="Montserrat SemiBold"/>
                <a:ea typeface="Montserrat SemiBold"/>
                <a:cs typeface="Montserrat SemiBold"/>
                <a:sym typeface="Montserrat SemiBold"/>
              </a:rPr>
              <a:t>2016</a:t>
            </a:r>
            <a:endParaRPr/>
          </a:p>
        </p:txBody>
      </p:sp>
      <p:sp>
        <p:nvSpPr>
          <p:cNvPr id="382" name="Google Shape;382;p23"/>
          <p:cNvSpPr txBox="1"/>
          <p:nvPr/>
        </p:nvSpPr>
        <p:spPr>
          <a:xfrm>
            <a:off x="2542147" y="9608649"/>
            <a:ext cx="1207032" cy="585469"/>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3100" u="none" cap="none" strike="noStrike">
                <a:solidFill>
                  <a:srgbClr val="000000"/>
                </a:solidFill>
                <a:latin typeface="Montserrat SemiBold"/>
                <a:ea typeface="Montserrat SemiBold"/>
                <a:cs typeface="Montserrat SemiBold"/>
                <a:sym typeface="Montserrat SemiBold"/>
              </a:rPr>
              <a:t>2018</a:t>
            </a:r>
            <a:endParaRPr/>
          </a:p>
        </p:txBody>
      </p:sp>
      <p:sp>
        <p:nvSpPr>
          <p:cNvPr id="383" name="Google Shape;383;p23"/>
          <p:cNvSpPr txBox="1"/>
          <p:nvPr/>
        </p:nvSpPr>
        <p:spPr>
          <a:xfrm>
            <a:off x="15156366" y="5153025"/>
            <a:ext cx="1207032" cy="585469"/>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3100" u="none" cap="none" strike="noStrike">
                <a:solidFill>
                  <a:srgbClr val="000000"/>
                </a:solidFill>
                <a:latin typeface="Montserrat SemiBold"/>
                <a:ea typeface="Montserrat SemiBold"/>
                <a:cs typeface="Montserrat SemiBold"/>
                <a:sym typeface="Montserrat SemiBold"/>
              </a:rPr>
              <a:t>2017</a:t>
            </a:r>
            <a:endParaRPr/>
          </a:p>
        </p:txBody>
      </p:sp>
      <p:sp>
        <p:nvSpPr>
          <p:cNvPr id="384" name="Google Shape;384;p23"/>
          <p:cNvSpPr txBox="1"/>
          <p:nvPr/>
        </p:nvSpPr>
        <p:spPr>
          <a:xfrm>
            <a:off x="15156366" y="9608649"/>
            <a:ext cx="1207032" cy="585469"/>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3100" u="none" cap="none" strike="noStrike">
                <a:solidFill>
                  <a:srgbClr val="000000"/>
                </a:solidFill>
                <a:latin typeface="Montserrat SemiBold"/>
                <a:ea typeface="Montserrat SemiBold"/>
                <a:cs typeface="Montserrat SemiBold"/>
                <a:sym typeface="Montserrat SemiBold"/>
              </a:rPr>
              <a:t>2019</a:t>
            </a:r>
            <a:endParaRPr/>
          </a:p>
        </p:txBody>
      </p:sp>
      <p:sp>
        <p:nvSpPr>
          <p:cNvPr id="385" name="Google Shape;385;p23"/>
          <p:cNvSpPr txBox="1"/>
          <p:nvPr/>
        </p:nvSpPr>
        <p:spPr>
          <a:xfrm>
            <a:off x="8653607" y="7545833"/>
            <a:ext cx="1207032" cy="585469"/>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3100" u="none" cap="none" strike="noStrike">
                <a:solidFill>
                  <a:srgbClr val="000000"/>
                </a:solidFill>
                <a:latin typeface="Montserrat SemiBold"/>
                <a:ea typeface="Montserrat SemiBold"/>
                <a:cs typeface="Montserrat SemiBold"/>
                <a:sym typeface="Montserrat SemiBold"/>
              </a:rPr>
              <a:t>2020</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24"/>
          <p:cNvPicPr preferRelativeResize="0"/>
          <p:nvPr/>
        </p:nvPicPr>
        <p:blipFill rotWithShape="1">
          <a:blip r:embed="rId3">
            <a:alphaModFix amt="40000"/>
          </a:blip>
          <a:srcRect b="0" l="0" r="0" t="0"/>
          <a:stretch/>
        </p:blipFill>
        <p:spPr>
          <a:xfrm rot="-6664043">
            <a:off x="-4052117" y="-737535"/>
            <a:ext cx="11511802" cy="11511802"/>
          </a:xfrm>
          <a:prstGeom prst="rect">
            <a:avLst/>
          </a:prstGeom>
          <a:noFill/>
          <a:ln>
            <a:noFill/>
          </a:ln>
        </p:spPr>
      </p:pic>
      <p:pic>
        <p:nvPicPr>
          <p:cNvPr id="391" name="Google Shape;391;p24"/>
          <p:cNvPicPr preferRelativeResize="0"/>
          <p:nvPr/>
        </p:nvPicPr>
        <p:blipFill rotWithShape="1">
          <a:blip r:embed="rId4">
            <a:alphaModFix amt="50000"/>
          </a:blip>
          <a:srcRect b="0" l="0" r="0" t="0"/>
          <a:stretch/>
        </p:blipFill>
        <p:spPr>
          <a:xfrm rot="-6284008">
            <a:off x="12761683" y="7147182"/>
            <a:ext cx="4789367" cy="7690070"/>
          </a:xfrm>
          <a:prstGeom prst="rect">
            <a:avLst/>
          </a:prstGeom>
          <a:noFill/>
          <a:ln>
            <a:noFill/>
          </a:ln>
        </p:spPr>
      </p:pic>
      <p:pic>
        <p:nvPicPr>
          <p:cNvPr id="392" name="Google Shape;392;p24"/>
          <p:cNvPicPr preferRelativeResize="0"/>
          <p:nvPr/>
        </p:nvPicPr>
        <p:blipFill rotWithShape="1">
          <a:blip r:embed="rId5">
            <a:alphaModFix/>
          </a:blip>
          <a:srcRect b="0" l="0" r="0" t="0"/>
          <a:stretch/>
        </p:blipFill>
        <p:spPr>
          <a:xfrm>
            <a:off x="4053773" y="1246935"/>
            <a:ext cx="10180455" cy="6233221"/>
          </a:xfrm>
          <a:prstGeom prst="rect">
            <a:avLst/>
          </a:prstGeom>
          <a:noFill/>
          <a:ln>
            <a:noFill/>
          </a:ln>
        </p:spPr>
      </p:pic>
      <p:sp>
        <p:nvSpPr>
          <p:cNvPr id="393" name="Google Shape;393;p24"/>
          <p:cNvSpPr txBox="1"/>
          <p:nvPr/>
        </p:nvSpPr>
        <p:spPr>
          <a:xfrm>
            <a:off x="161157" y="508000"/>
            <a:ext cx="12521463" cy="5207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999" u="none" cap="none" strike="noStrike">
                <a:solidFill>
                  <a:srgbClr val="004AAD"/>
                </a:solidFill>
                <a:latin typeface="Montserrat"/>
                <a:ea typeface="Montserrat"/>
                <a:cs typeface="Montserrat"/>
                <a:sym typeface="Montserrat"/>
              </a:rPr>
              <a:t>2. TOP QUỐC GIA ĐỨNG ĐẦU VỀ ĐIỂM SỐ ESG</a:t>
            </a:r>
            <a:endParaRPr/>
          </a:p>
        </p:txBody>
      </p:sp>
      <p:sp>
        <p:nvSpPr>
          <p:cNvPr id="394" name="Google Shape;394;p24"/>
          <p:cNvSpPr txBox="1"/>
          <p:nvPr/>
        </p:nvSpPr>
        <p:spPr>
          <a:xfrm>
            <a:off x="1824025" y="7883525"/>
            <a:ext cx="15435275" cy="1374775"/>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US" sz="3500" u="none" cap="none" strike="noStrike">
                <a:solidFill>
                  <a:srgbClr val="004AAD"/>
                </a:solidFill>
                <a:latin typeface="Montserrat SemiBold"/>
                <a:ea typeface="Montserrat SemiBold"/>
                <a:cs typeface="Montserrat SemiBold"/>
                <a:sym typeface="Montserrat SemiBold"/>
              </a:rPr>
              <a:t>-&gt;</a:t>
            </a:r>
            <a:r>
              <a:rPr b="0" i="0" lang="en-US" sz="3500" u="none" cap="none" strike="noStrike">
                <a:solidFill>
                  <a:srgbClr val="2E2E2E"/>
                </a:solidFill>
                <a:latin typeface="Montserrat SemiBold"/>
                <a:ea typeface="Montserrat SemiBold"/>
                <a:cs typeface="Montserrat SemiBold"/>
                <a:sym typeface="Montserrat SemiBold"/>
              </a:rPr>
              <a:t> Top 5 quốc gia đứng đầu về điểm số ESG qua các năm là: </a:t>
            </a:r>
            <a:r>
              <a:rPr b="0" i="0" lang="en-US" sz="3500" u="none" cap="none" strike="noStrike">
                <a:solidFill>
                  <a:srgbClr val="69B019"/>
                </a:solidFill>
                <a:latin typeface="Montserrat SemiBold"/>
                <a:ea typeface="Montserrat SemiBold"/>
                <a:cs typeface="Montserrat SemiBold"/>
                <a:sym typeface="Montserrat SemiBold"/>
              </a:rPr>
              <a:t>Iceland, Norway, Sweden, Finland, Canada.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25"/>
          <p:cNvPicPr preferRelativeResize="0"/>
          <p:nvPr/>
        </p:nvPicPr>
        <p:blipFill rotWithShape="1">
          <a:blip r:embed="rId3">
            <a:alphaModFix/>
          </a:blip>
          <a:srcRect b="18440" l="0" r="0" t="18439"/>
          <a:stretch/>
        </p:blipFill>
        <p:spPr>
          <a:xfrm>
            <a:off x="0" y="3389916"/>
            <a:ext cx="5556377" cy="3507168"/>
          </a:xfrm>
          <a:prstGeom prst="rect">
            <a:avLst/>
          </a:prstGeom>
          <a:noFill/>
          <a:ln>
            <a:noFill/>
          </a:ln>
        </p:spPr>
      </p:pic>
      <p:pic>
        <p:nvPicPr>
          <p:cNvPr id="400" name="Google Shape;400;p25"/>
          <p:cNvPicPr preferRelativeResize="0"/>
          <p:nvPr/>
        </p:nvPicPr>
        <p:blipFill rotWithShape="1">
          <a:blip r:embed="rId4">
            <a:alphaModFix/>
          </a:blip>
          <a:srcRect b="0" l="0" r="0" t="0"/>
          <a:stretch/>
        </p:blipFill>
        <p:spPr>
          <a:xfrm>
            <a:off x="6696095" y="1318471"/>
            <a:ext cx="4028244" cy="2870124"/>
          </a:xfrm>
          <a:prstGeom prst="rect">
            <a:avLst/>
          </a:prstGeom>
          <a:noFill/>
          <a:ln>
            <a:noFill/>
          </a:ln>
        </p:spPr>
      </p:pic>
      <p:pic>
        <p:nvPicPr>
          <p:cNvPr id="401" name="Google Shape;401;p25"/>
          <p:cNvPicPr preferRelativeResize="0"/>
          <p:nvPr/>
        </p:nvPicPr>
        <p:blipFill rotWithShape="1">
          <a:blip r:embed="rId5">
            <a:alphaModFix/>
          </a:blip>
          <a:srcRect b="0" l="0" r="0" t="0"/>
          <a:stretch/>
        </p:blipFill>
        <p:spPr>
          <a:xfrm>
            <a:off x="13430754" y="1318471"/>
            <a:ext cx="2870124" cy="2870124"/>
          </a:xfrm>
          <a:prstGeom prst="rect">
            <a:avLst/>
          </a:prstGeom>
          <a:noFill/>
          <a:ln>
            <a:noFill/>
          </a:ln>
        </p:spPr>
      </p:pic>
      <p:pic>
        <p:nvPicPr>
          <p:cNvPr id="402" name="Google Shape;402;p25"/>
          <p:cNvPicPr preferRelativeResize="0"/>
          <p:nvPr/>
        </p:nvPicPr>
        <p:blipFill rotWithShape="1">
          <a:blip r:embed="rId6">
            <a:alphaModFix/>
          </a:blip>
          <a:srcRect b="0" l="0" r="0" t="0"/>
          <a:stretch/>
        </p:blipFill>
        <p:spPr>
          <a:xfrm>
            <a:off x="7286394" y="5985996"/>
            <a:ext cx="2847646" cy="2891011"/>
          </a:xfrm>
          <a:prstGeom prst="rect">
            <a:avLst/>
          </a:prstGeom>
          <a:noFill/>
          <a:ln>
            <a:noFill/>
          </a:ln>
        </p:spPr>
      </p:pic>
      <p:pic>
        <p:nvPicPr>
          <p:cNvPr id="403" name="Google Shape;403;p25"/>
          <p:cNvPicPr preferRelativeResize="0"/>
          <p:nvPr/>
        </p:nvPicPr>
        <p:blipFill rotWithShape="1">
          <a:blip r:embed="rId7">
            <a:alphaModFix/>
          </a:blip>
          <a:srcRect b="0" l="0" r="0" t="0"/>
          <a:stretch/>
        </p:blipFill>
        <p:spPr>
          <a:xfrm>
            <a:off x="13036627" y="5985996"/>
            <a:ext cx="3658378" cy="2982533"/>
          </a:xfrm>
          <a:prstGeom prst="rect">
            <a:avLst/>
          </a:prstGeom>
          <a:noFill/>
          <a:ln>
            <a:noFill/>
          </a:ln>
        </p:spPr>
      </p:pic>
      <p:sp>
        <p:nvSpPr>
          <p:cNvPr id="404" name="Google Shape;404;p25"/>
          <p:cNvSpPr txBox="1"/>
          <p:nvPr/>
        </p:nvSpPr>
        <p:spPr>
          <a:xfrm>
            <a:off x="1316122" y="6612393"/>
            <a:ext cx="2924134" cy="1205865"/>
          </a:xfrm>
          <a:prstGeom prst="rect">
            <a:avLst/>
          </a:prstGeom>
          <a:noFill/>
          <a:ln>
            <a:noFill/>
          </a:ln>
        </p:spPr>
        <p:txBody>
          <a:bodyPr anchorCtr="0" anchor="t" bIns="0" lIns="0" spcFirstLastPara="1" rIns="0" wrap="square" tIns="0">
            <a:spAutoFit/>
          </a:bodyPr>
          <a:lstStyle/>
          <a:p>
            <a:pPr indent="0" lvl="0" marL="0" marR="0" rtl="0" algn="l">
              <a:lnSpc>
                <a:spcPct val="244000"/>
              </a:lnSpc>
              <a:spcBef>
                <a:spcPts val="0"/>
              </a:spcBef>
              <a:spcAft>
                <a:spcPts val="0"/>
              </a:spcAft>
              <a:buNone/>
            </a:pPr>
            <a:r>
              <a:rPr b="1" i="0" lang="en-US" sz="4500" u="none" cap="none" strike="noStrike">
                <a:solidFill>
                  <a:srgbClr val="000000"/>
                </a:solidFill>
                <a:latin typeface="Montserrat"/>
                <a:ea typeface="Montserrat"/>
                <a:cs typeface="Montserrat"/>
                <a:sym typeface="Montserrat"/>
              </a:rPr>
              <a:t>ICELAND</a:t>
            </a:r>
            <a:endParaRPr/>
          </a:p>
        </p:txBody>
      </p:sp>
      <p:sp>
        <p:nvSpPr>
          <p:cNvPr id="405" name="Google Shape;405;p25"/>
          <p:cNvSpPr txBox="1"/>
          <p:nvPr/>
        </p:nvSpPr>
        <p:spPr>
          <a:xfrm>
            <a:off x="6102834" y="4178894"/>
            <a:ext cx="5214767" cy="663575"/>
          </a:xfrm>
          <a:prstGeom prst="rect">
            <a:avLst/>
          </a:prstGeom>
          <a:noFill/>
          <a:ln>
            <a:noFill/>
          </a:ln>
        </p:spPr>
        <p:txBody>
          <a:bodyPr anchorCtr="0" anchor="t" bIns="0" lIns="0" spcFirstLastPara="1" rIns="0" wrap="square" tIns="0">
            <a:spAutoFit/>
          </a:bodyPr>
          <a:lstStyle/>
          <a:p>
            <a:pPr indent="0" lvl="0" marL="0" marR="0" rtl="0" algn="l">
              <a:lnSpc>
                <a:spcPct val="244057"/>
              </a:lnSpc>
              <a:spcBef>
                <a:spcPts val="0"/>
              </a:spcBef>
              <a:spcAft>
                <a:spcPts val="0"/>
              </a:spcAft>
              <a:buNone/>
            </a:pPr>
            <a:r>
              <a:rPr b="1" i="0" lang="en-US" sz="2499" u="none" cap="none" strike="noStrike">
                <a:solidFill>
                  <a:srgbClr val="000000"/>
                </a:solidFill>
                <a:latin typeface="Montserrat"/>
                <a:ea typeface="Montserrat"/>
                <a:cs typeface="Montserrat"/>
                <a:sym typeface="Montserrat"/>
              </a:rPr>
              <a:t>Quốc gia an toàn nhất thế giới</a:t>
            </a:r>
            <a:endParaRPr/>
          </a:p>
        </p:txBody>
      </p:sp>
      <p:sp>
        <p:nvSpPr>
          <p:cNvPr id="406" name="Google Shape;406;p25"/>
          <p:cNvSpPr txBox="1"/>
          <p:nvPr/>
        </p:nvSpPr>
        <p:spPr>
          <a:xfrm>
            <a:off x="13073233" y="4178894"/>
            <a:ext cx="3843545" cy="663575"/>
          </a:xfrm>
          <a:prstGeom prst="rect">
            <a:avLst/>
          </a:prstGeom>
          <a:noFill/>
          <a:ln>
            <a:noFill/>
          </a:ln>
        </p:spPr>
        <p:txBody>
          <a:bodyPr anchorCtr="0" anchor="t" bIns="0" lIns="0" spcFirstLastPara="1" rIns="0" wrap="square" tIns="0">
            <a:spAutoFit/>
          </a:bodyPr>
          <a:lstStyle/>
          <a:p>
            <a:pPr indent="0" lvl="0" marL="0" marR="0" rtl="0" algn="l">
              <a:lnSpc>
                <a:spcPct val="244057"/>
              </a:lnSpc>
              <a:spcBef>
                <a:spcPts val="0"/>
              </a:spcBef>
              <a:spcAft>
                <a:spcPts val="0"/>
              </a:spcAft>
              <a:buNone/>
            </a:pPr>
            <a:r>
              <a:rPr b="1" i="0" lang="en-US" sz="2499" u="none" cap="none" strike="noStrike">
                <a:solidFill>
                  <a:srgbClr val="000000"/>
                </a:solidFill>
                <a:latin typeface="Montserrat"/>
                <a:ea typeface="Montserrat"/>
                <a:cs typeface="Montserrat"/>
                <a:sym typeface="Montserrat"/>
              </a:rPr>
              <a:t>Tiêu chuẩn sống cao</a:t>
            </a:r>
            <a:endParaRPr/>
          </a:p>
        </p:txBody>
      </p:sp>
      <p:sp>
        <p:nvSpPr>
          <p:cNvPr id="407" name="Google Shape;407;p25"/>
          <p:cNvSpPr txBox="1"/>
          <p:nvPr/>
        </p:nvSpPr>
        <p:spPr>
          <a:xfrm>
            <a:off x="6102834" y="8867482"/>
            <a:ext cx="5214767" cy="663575"/>
          </a:xfrm>
          <a:prstGeom prst="rect">
            <a:avLst/>
          </a:prstGeom>
          <a:noFill/>
          <a:ln>
            <a:noFill/>
          </a:ln>
        </p:spPr>
        <p:txBody>
          <a:bodyPr anchorCtr="0" anchor="t" bIns="0" lIns="0" spcFirstLastPara="1" rIns="0" wrap="square" tIns="0">
            <a:spAutoFit/>
          </a:bodyPr>
          <a:lstStyle/>
          <a:p>
            <a:pPr indent="0" lvl="0" marL="0" marR="0" rtl="0" algn="l">
              <a:lnSpc>
                <a:spcPct val="244057"/>
              </a:lnSpc>
              <a:spcBef>
                <a:spcPts val="0"/>
              </a:spcBef>
              <a:spcAft>
                <a:spcPts val="0"/>
              </a:spcAft>
              <a:buNone/>
            </a:pPr>
            <a:r>
              <a:rPr b="1" i="0" lang="en-US" sz="2499" u="none" cap="none" strike="noStrike">
                <a:solidFill>
                  <a:srgbClr val="000000"/>
                </a:solidFill>
                <a:latin typeface="Montserrat"/>
                <a:ea typeface="Montserrat"/>
                <a:cs typeface="Montserrat"/>
                <a:sym typeface="Montserrat"/>
              </a:rPr>
              <a:t>Tỷ lệ phạm tội cực kỳ thấp</a:t>
            </a:r>
            <a:endParaRPr/>
          </a:p>
        </p:txBody>
      </p:sp>
      <p:sp>
        <p:nvSpPr>
          <p:cNvPr id="408" name="Google Shape;408;p25"/>
          <p:cNvSpPr txBox="1"/>
          <p:nvPr/>
        </p:nvSpPr>
        <p:spPr>
          <a:xfrm>
            <a:off x="12044533" y="9026233"/>
            <a:ext cx="5214767" cy="933450"/>
          </a:xfrm>
          <a:prstGeom prst="rect">
            <a:avLst/>
          </a:prstGeom>
          <a:noFill/>
          <a:ln>
            <a:noFill/>
          </a:ln>
        </p:spPr>
        <p:txBody>
          <a:bodyPr anchorCtr="0" anchor="t" bIns="0" lIns="0" spcFirstLastPara="1" rIns="0" wrap="square" tIns="0">
            <a:spAutoFit/>
          </a:bodyPr>
          <a:lstStyle/>
          <a:p>
            <a:pPr indent="0" lvl="0" marL="0" marR="0" rtl="0" algn="ctr">
              <a:lnSpc>
                <a:spcPct val="156022"/>
              </a:lnSpc>
              <a:spcBef>
                <a:spcPts val="0"/>
              </a:spcBef>
              <a:spcAft>
                <a:spcPts val="0"/>
              </a:spcAft>
              <a:buNone/>
            </a:pPr>
            <a:r>
              <a:rPr b="1" i="0" lang="en-US" sz="2499" u="none" cap="none" strike="noStrike">
                <a:solidFill>
                  <a:srgbClr val="000000"/>
                </a:solidFill>
                <a:latin typeface="Montserrat"/>
                <a:ea typeface="Montserrat"/>
                <a:cs typeface="Montserrat"/>
                <a:sym typeface="Montserrat"/>
              </a:rPr>
              <a:t>Năng lượng sử dụng chủ yếu là tái tạo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26"/>
          <p:cNvPicPr preferRelativeResize="0"/>
          <p:nvPr/>
        </p:nvPicPr>
        <p:blipFill rotWithShape="1">
          <a:blip r:embed="rId3">
            <a:alphaModFix amt="50000"/>
          </a:blip>
          <a:srcRect b="0" l="0" r="0" t="0"/>
          <a:stretch/>
        </p:blipFill>
        <p:spPr>
          <a:xfrm rot="-6284008">
            <a:off x="12761683" y="7147182"/>
            <a:ext cx="4789367" cy="7690070"/>
          </a:xfrm>
          <a:prstGeom prst="rect">
            <a:avLst/>
          </a:prstGeom>
          <a:noFill/>
          <a:ln>
            <a:noFill/>
          </a:ln>
        </p:spPr>
      </p:pic>
      <p:pic>
        <p:nvPicPr>
          <p:cNvPr id="414" name="Google Shape;414;p26"/>
          <p:cNvPicPr preferRelativeResize="0"/>
          <p:nvPr/>
        </p:nvPicPr>
        <p:blipFill rotWithShape="1">
          <a:blip r:embed="rId4">
            <a:alphaModFix/>
          </a:blip>
          <a:srcRect b="0" l="0" r="464" t="135"/>
          <a:stretch/>
        </p:blipFill>
        <p:spPr>
          <a:xfrm>
            <a:off x="2479272" y="2244303"/>
            <a:ext cx="13329456" cy="7523522"/>
          </a:xfrm>
          <a:prstGeom prst="rect">
            <a:avLst/>
          </a:prstGeom>
          <a:noFill/>
          <a:ln>
            <a:noFill/>
          </a:ln>
        </p:spPr>
      </p:pic>
      <p:sp>
        <p:nvSpPr>
          <p:cNvPr id="415" name="Google Shape;415;p26"/>
          <p:cNvSpPr txBox="1"/>
          <p:nvPr/>
        </p:nvSpPr>
        <p:spPr>
          <a:xfrm>
            <a:off x="161157" y="508000"/>
            <a:ext cx="15593810" cy="5207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999" u="none" cap="none" strike="noStrike">
                <a:solidFill>
                  <a:srgbClr val="004AAD"/>
                </a:solidFill>
                <a:latin typeface="Montserrat"/>
                <a:ea typeface="Montserrat"/>
                <a:cs typeface="Montserrat"/>
                <a:sym typeface="Montserrat"/>
              </a:rPr>
              <a:t>3. MỐI TƯƠNG QUAN GIỮA CÁC TIÊU CHÍ VÀ ĐIỂM SỐ ESG</a:t>
            </a:r>
            <a:endParaRPr/>
          </a:p>
        </p:txBody>
      </p:sp>
      <p:sp>
        <p:nvSpPr>
          <p:cNvPr id="416" name="Google Shape;416;p26"/>
          <p:cNvSpPr txBox="1"/>
          <p:nvPr/>
        </p:nvSpPr>
        <p:spPr>
          <a:xfrm>
            <a:off x="482812" y="1112834"/>
            <a:ext cx="11952750" cy="944247"/>
          </a:xfrm>
          <a:prstGeom prst="rect">
            <a:avLst/>
          </a:prstGeom>
          <a:noFill/>
          <a:ln>
            <a:noFill/>
          </a:ln>
        </p:spPr>
        <p:txBody>
          <a:bodyPr anchorCtr="0" anchor="t" bIns="0" lIns="0" spcFirstLastPara="1" rIns="0" wrap="square" tIns="0">
            <a:spAutoFit/>
          </a:bodyPr>
          <a:lstStyle/>
          <a:p>
            <a:pPr indent="0" lvl="0" marL="0" marR="0" rtl="0" algn="l">
              <a:lnSpc>
                <a:spcPct val="244041"/>
              </a:lnSpc>
              <a:spcBef>
                <a:spcPts val="0"/>
              </a:spcBef>
              <a:spcAft>
                <a:spcPts val="0"/>
              </a:spcAft>
              <a:buNone/>
            </a:pPr>
            <a:r>
              <a:rPr b="0" i="0" lang="en-US" sz="3499" u="none" cap="none" strike="noStrike">
                <a:solidFill>
                  <a:srgbClr val="1A8FB0"/>
                </a:solidFill>
                <a:latin typeface="Montserrat SemiBold"/>
                <a:ea typeface="Montserrat SemiBold"/>
                <a:cs typeface="Montserrat SemiBold"/>
                <a:sym typeface="Montserrat SemiBold"/>
              </a:rPr>
              <a:t>+ Tương quan dương: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27"/>
          <p:cNvPicPr preferRelativeResize="0"/>
          <p:nvPr/>
        </p:nvPicPr>
        <p:blipFill rotWithShape="1">
          <a:blip r:embed="rId3">
            <a:alphaModFix/>
          </a:blip>
          <a:srcRect b="0" l="0" r="0" t="0"/>
          <a:stretch/>
        </p:blipFill>
        <p:spPr>
          <a:xfrm>
            <a:off x="2475289" y="2270615"/>
            <a:ext cx="13092101" cy="7329071"/>
          </a:xfrm>
          <a:prstGeom prst="rect">
            <a:avLst/>
          </a:prstGeom>
          <a:noFill/>
          <a:ln>
            <a:noFill/>
          </a:ln>
        </p:spPr>
      </p:pic>
      <p:pic>
        <p:nvPicPr>
          <p:cNvPr id="422" name="Google Shape;422;p27"/>
          <p:cNvPicPr preferRelativeResize="0"/>
          <p:nvPr/>
        </p:nvPicPr>
        <p:blipFill rotWithShape="1">
          <a:blip r:embed="rId4">
            <a:alphaModFix amt="50000"/>
          </a:blip>
          <a:srcRect b="0" l="0" r="0" t="0"/>
          <a:stretch/>
        </p:blipFill>
        <p:spPr>
          <a:xfrm rot="-6284008">
            <a:off x="12761683" y="7147182"/>
            <a:ext cx="4789367" cy="7690070"/>
          </a:xfrm>
          <a:prstGeom prst="rect">
            <a:avLst/>
          </a:prstGeom>
          <a:noFill/>
          <a:ln>
            <a:noFill/>
          </a:ln>
        </p:spPr>
      </p:pic>
      <p:sp>
        <p:nvSpPr>
          <p:cNvPr id="423" name="Google Shape;423;p27"/>
          <p:cNvSpPr txBox="1"/>
          <p:nvPr/>
        </p:nvSpPr>
        <p:spPr>
          <a:xfrm>
            <a:off x="161157" y="508000"/>
            <a:ext cx="15593810" cy="5207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999" u="none" cap="none" strike="noStrike">
                <a:solidFill>
                  <a:srgbClr val="004AAD"/>
                </a:solidFill>
                <a:latin typeface="Montserrat"/>
                <a:ea typeface="Montserrat"/>
                <a:cs typeface="Montserrat"/>
                <a:sym typeface="Montserrat"/>
              </a:rPr>
              <a:t>3. MỐI TƯƠNG QUAN GIỮA CÁC TIÊU CHÍ VÀ ĐIỂM SỐ ESG</a:t>
            </a:r>
            <a:endParaRPr/>
          </a:p>
        </p:txBody>
      </p:sp>
      <p:sp>
        <p:nvSpPr>
          <p:cNvPr id="424" name="Google Shape;424;p27"/>
          <p:cNvSpPr txBox="1"/>
          <p:nvPr/>
        </p:nvSpPr>
        <p:spPr>
          <a:xfrm>
            <a:off x="482812" y="1112834"/>
            <a:ext cx="11952750" cy="944247"/>
          </a:xfrm>
          <a:prstGeom prst="rect">
            <a:avLst/>
          </a:prstGeom>
          <a:noFill/>
          <a:ln>
            <a:noFill/>
          </a:ln>
        </p:spPr>
        <p:txBody>
          <a:bodyPr anchorCtr="0" anchor="t" bIns="0" lIns="0" spcFirstLastPara="1" rIns="0" wrap="square" tIns="0">
            <a:spAutoFit/>
          </a:bodyPr>
          <a:lstStyle/>
          <a:p>
            <a:pPr indent="0" lvl="0" marL="0" marR="0" rtl="0" algn="l">
              <a:lnSpc>
                <a:spcPct val="244041"/>
              </a:lnSpc>
              <a:spcBef>
                <a:spcPts val="0"/>
              </a:spcBef>
              <a:spcAft>
                <a:spcPts val="0"/>
              </a:spcAft>
              <a:buNone/>
            </a:pPr>
            <a:r>
              <a:rPr b="0" i="0" lang="en-US" sz="3499" u="none" cap="none" strike="noStrike">
                <a:solidFill>
                  <a:srgbClr val="1A8FB0"/>
                </a:solidFill>
                <a:latin typeface="Montserrat SemiBold"/>
                <a:ea typeface="Montserrat SemiBold"/>
                <a:cs typeface="Montserrat SemiBold"/>
                <a:sym typeface="Montserrat SemiBold"/>
              </a:rPr>
              <a:t>+ Tương quan dương: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28"/>
          <p:cNvPicPr preferRelativeResize="0"/>
          <p:nvPr/>
        </p:nvPicPr>
        <p:blipFill rotWithShape="1">
          <a:blip r:embed="rId3">
            <a:alphaModFix amt="50000"/>
          </a:blip>
          <a:srcRect b="0" l="0" r="0" t="0"/>
          <a:stretch/>
        </p:blipFill>
        <p:spPr>
          <a:xfrm rot="-6284008">
            <a:off x="12761683" y="7147182"/>
            <a:ext cx="4789367" cy="7690070"/>
          </a:xfrm>
          <a:prstGeom prst="rect">
            <a:avLst/>
          </a:prstGeom>
          <a:noFill/>
          <a:ln>
            <a:noFill/>
          </a:ln>
        </p:spPr>
      </p:pic>
      <p:pic>
        <p:nvPicPr>
          <p:cNvPr id="430" name="Google Shape;430;p28"/>
          <p:cNvPicPr preferRelativeResize="0"/>
          <p:nvPr/>
        </p:nvPicPr>
        <p:blipFill rotWithShape="1">
          <a:blip r:embed="rId4">
            <a:alphaModFix/>
          </a:blip>
          <a:srcRect b="0" l="0" r="0" t="0"/>
          <a:stretch/>
        </p:blipFill>
        <p:spPr>
          <a:xfrm>
            <a:off x="1902780" y="3362972"/>
            <a:ext cx="14559664" cy="4335419"/>
          </a:xfrm>
          <a:prstGeom prst="rect">
            <a:avLst/>
          </a:prstGeom>
          <a:noFill/>
          <a:ln>
            <a:noFill/>
          </a:ln>
        </p:spPr>
      </p:pic>
      <p:sp>
        <p:nvSpPr>
          <p:cNvPr id="431" name="Google Shape;431;p28"/>
          <p:cNvSpPr txBox="1"/>
          <p:nvPr/>
        </p:nvSpPr>
        <p:spPr>
          <a:xfrm>
            <a:off x="161157" y="508000"/>
            <a:ext cx="15593810" cy="5207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999" u="none" cap="none" strike="noStrike">
                <a:solidFill>
                  <a:srgbClr val="004AAD"/>
                </a:solidFill>
                <a:latin typeface="Montserrat"/>
                <a:ea typeface="Montserrat"/>
                <a:cs typeface="Montserrat"/>
                <a:sym typeface="Montserrat"/>
              </a:rPr>
              <a:t>3. MỐI TƯƠNG QUAN GIỮA CÁC TIÊU CHÍ VÀ ĐIỂM SỐ ESG</a:t>
            </a:r>
            <a:endParaRPr/>
          </a:p>
        </p:txBody>
      </p:sp>
      <p:sp>
        <p:nvSpPr>
          <p:cNvPr id="432" name="Google Shape;432;p28"/>
          <p:cNvSpPr txBox="1"/>
          <p:nvPr/>
        </p:nvSpPr>
        <p:spPr>
          <a:xfrm>
            <a:off x="482812" y="1112834"/>
            <a:ext cx="11952750" cy="944247"/>
          </a:xfrm>
          <a:prstGeom prst="rect">
            <a:avLst/>
          </a:prstGeom>
          <a:noFill/>
          <a:ln>
            <a:noFill/>
          </a:ln>
        </p:spPr>
        <p:txBody>
          <a:bodyPr anchorCtr="0" anchor="t" bIns="0" lIns="0" spcFirstLastPara="1" rIns="0" wrap="square" tIns="0">
            <a:spAutoFit/>
          </a:bodyPr>
          <a:lstStyle/>
          <a:p>
            <a:pPr indent="0" lvl="0" marL="0" marR="0" rtl="0" algn="l">
              <a:lnSpc>
                <a:spcPct val="244041"/>
              </a:lnSpc>
              <a:spcBef>
                <a:spcPts val="0"/>
              </a:spcBef>
              <a:spcAft>
                <a:spcPts val="0"/>
              </a:spcAft>
              <a:buNone/>
            </a:pPr>
            <a:r>
              <a:rPr b="0" i="0" lang="en-US" sz="3499" u="none" cap="none" strike="noStrike">
                <a:solidFill>
                  <a:srgbClr val="1A8FB0"/>
                </a:solidFill>
                <a:latin typeface="Montserrat SemiBold"/>
                <a:ea typeface="Montserrat SemiBold"/>
                <a:cs typeface="Montserrat SemiBold"/>
                <a:sym typeface="Montserrat SemiBold"/>
              </a:rPr>
              <a:t>+ Tương quan dương: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29"/>
          <p:cNvPicPr preferRelativeResize="0"/>
          <p:nvPr/>
        </p:nvPicPr>
        <p:blipFill rotWithShape="1">
          <a:blip r:embed="rId3">
            <a:alphaModFix amt="50000"/>
          </a:blip>
          <a:srcRect b="0" l="0" r="0" t="0"/>
          <a:stretch/>
        </p:blipFill>
        <p:spPr>
          <a:xfrm rot="-6284008">
            <a:off x="12761683" y="7147182"/>
            <a:ext cx="4789367" cy="7690070"/>
          </a:xfrm>
          <a:prstGeom prst="rect">
            <a:avLst/>
          </a:prstGeom>
          <a:noFill/>
          <a:ln>
            <a:noFill/>
          </a:ln>
        </p:spPr>
      </p:pic>
      <p:pic>
        <p:nvPicPr>
          <p:cNvPr id="438" name="Google Shape;438;p29"/>
          <p:cNvPicPr preferRelativeResize="0"/>
          <p:nvPr/>
        </p:nvPicPr>
        <p:blipFill rotWithShape="1">
          <a:blip r:embed="rId4">
            <a:alphaModFix/>
          </a:blip>
          <a:srcRect b="0" l="0" r="0" t="0"/>
          <a:stretch/>
        </p:blipFill>
        <p:spPr>
          <a:xfrm>
            <a:off x="2479996" y="2363961"/>
            <a:ext cx="13274971" cy="7439541"/>
          </a:xfrm>
          <a:prstGeom prst="rect">
            <a:avLst/>
          </a:prstGeom>
          <a:noFill/>
          <a:ln>
            <a:noFill/>
          </a:ln>
        </p:spPr>
      </p:pic>
      <p:sp>
        <p:nvSpPr>
          <p:cNvPr id="439" name="Google Shape;439;p29"/>
          <p:cNvSpPr txBox="1"/>
          <p:nvPr/>
        </p:nvSpPr>
        <p:spPr>
          <a:xfrm>
            <a:off x="161157" y="508000"/>
            <a:ext cx="15593810" cy="5207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999" u="none" cap="none" strike="noStrike">
                <a:solidFill>
                  <a:srgbClr val="004AAD"/>
                </a:solidFill>
                <a:latin typeface="Montserrat"/>
                <a:ea typeface="Montserrat"/>
                <a:cs typeface="Montserrat"/>
                <a:sym typeface="Montserrat"/>
              </a:rPr>
              <a:t>3. MỐI TƯƠNG QUAN GIỮA CÁC TIÊU CHÍ VÀ ĐIỂM SỐ ESG</a:t>
            </a:r>
            <a:endParaRPr/>
          </a:p>
        </p:txBody>
      </p:sp>
      <p:sp>
        <p:nvSpPr>
          <p:cNvPr id="440" name="Google Shape;440;p29"/>
          <p:cNvSpPr txBox="1"/>
          <p:nvPr/>
        </p:nvSpPr>
        <p:spPr>
          <a:xfrm>
            <a:off x="482812" y="1112834"/>
            <a:ext cx="11952750" cy="944247"/>
          </a:xfrm>
          <a:prstGeom prst="rect">
            <a:avLst/>
          </a:prstGeom>
          <a:noFill/>
          <a:ln>
            <a:noFill/>
          </a:ln>
        </p:spPr>
        <p:txBody>
          <a:bodyPr anchorCtr="0" anchor="t" bIns="0" lIns="0" spcFirstLastPara="1" rIns="0" wrap="square" tIns="0">
            <a:spAutoFit/>
          </a:bodyPr>
          <a:lstStyle/>
          <a:p>
            <a:pPr indent="0" lvl="0" marL="0" marR="0" rtl="0" algn="l">
              <a:lnSpc>
                <a:spcPct val="244041"/>
              </a:lnSpc>
              <a:spcBef>
                <a:spcPts val="0"/>
              </a:spcBef>
              <a:spcAft>
                <a:spcPts val="0"/>
              </a:spcAft>
              <a:buNone/>
            </a:pPr>
            <a:r>
              <a:rPr b="0" i="0" lang="en-US" sz="3499" u="none" cap="none" strike="noStrike">
                <a:solidFill>
                  <a:srgbClr val="1A8FB0"/>
                </a:solidFill>
                <a:latin typeface="Montserrat SemiBold"/>
                <a:ea typeface="Montserrat SemiBold"/>
                <a:cs typeface="Montserrat SemiBold"/>
                <a:sym typeface="Montserrat SemiBold"/>
              </a:rPr>
              <a:t>+ Tương quan âm: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3"/>
          <p:cNvPicPr preferRelativeResize="0"/>
          <p:nvPr/>
        </p:nvPicPr>
        <p:blipFill rotWithShape="1">
          <a:blip r:embed="rId3">
            <a:alphaModFix/>
          </a:blip>
          <a:srcRect b="0" l="0" r="0" t="0"/>
          <a:stretch/>
        </p:blipFill>
        <p:spPr>
          <a:xfrm>
            <a:off x="4318441" y="9258300"/>
            <a:ext cx="9727319" cy="3106962"/>
          </a:xfrm>
          <a:prstGeom prst="rect">
            <a:avLst/>
          </a:prstGeom>
          <a:noFill/>
          <a:ln>
            <a:noFill/>
          </a:ln>
        </p:spPr>
      </p:pic>
      <p:pic>
        <p:nvPicPr>
          <p:cNvPr id="104" name="Google Shape;104;p3"/>
          <p:cNvPicPr preferRelativeResize="0"/>
          <p:nvPr/>
        </p:nvPicPr>
        <p:blipFill rotWithShape="1">
          <a:blip r:embed="rId4">
            <a:alphaModFix/>
          </a:blip>
          <a:srcRect b="0" l="0" r="0" t="0"/>
          <a:stretch/>
        </p:blipFill>
        <p:spPr>
          <a:xfrm>
            <a:off x="12286864" y="2190848"/>
            <a:ext cx="1758895" cy="1410314"/>
          </a:xfrm>
          <a:prstGeom prst="rect">
            <a:avLst/>
          </a:prstGeom>
          <a:noFill/>
          <a:ln>
            <a:noFill/>
          </a:ln>
        </p:spPr>
      </p:pic>
      <p:sp>
        <p:nvSpPr>
          <p:cNvPr id="105" name="Google Shape;105;p3"/>
          <p:cNvSpPr txBox="1"/>
          <p:nvPr/>
        </p:nvSpPr>
        <p:spPr>
          <a:xfrm>
            <a:off x="2158640" y="773674"/>
            <a:ext cx="9853845" cy="8699502"/>
          </a:xfrm>
          <a:prstGeom prst="rect">
            <a:avLst/>
          </a:prstGeom>
          <a:noFill/>
          <a:ln>
            <a:noFill/>
          </a:ln>
        </p:spPr>
        <p:txBody>
          <a:bodyPr anchorCtr="0" anchor="t" bIns="0" lIns="0" spcFirstLastPara="1" rIns="0" wrap="square" tIns="0">
            <a:spAutoFit/>
          </a:bodyPr>
          <a:lstStyle/>
          <a:p>
            <a:pPr indent="0" lvl="0" marL="0" marR="0" rtl="0" algn="l">
              <a:lnSpc>
                <a:spcPct val="200029"/>
              </a:lnSpc>
              <a:spcBef>
                <a:spcPts val="0"/>
              </a:spcBef>
              <a:spcAft>
                <a:spcPts val="0"/>
              </a:spcAft>
              <a:buNone/>
            </a:pPr>
            <a:r>
              <a:rPr b="1" i="0" lang="en-US" sz="3399" u="none" cap="none" strike="noStrike">
                <a:solidFill>
                  <a:srgbClr val="000000"/>
                </a:solidFill>
                <a:latin typeface="Montserrat"/>
                <a:ea typeface="Montserrat"/>
                <a:cs typeface="Montserrat"/>
                <a:sym typeface="Montserrat"/>
              </a:rPr>
              <a:t>Các tiêu chí của ESG</a:t>
            </a:r>
            <a:r>
              <a:rPr b="0" i="0" lang="en-US" sz="3399" u="none" cap="none" strike="noStrike">
                <a:solidFill>
                  <a:srgbClr val="000000"/>
                </a:solidFill>
                <a:latin typeface="Montserrat"/>
                <a:ea typeface="Montserrat"/>
                <a:cs typeface="Montserrat"/>
                <a:sym typeface="Montserrat"/>
              </a:rPr>
              <a:t>:</a:t>
            </a:r>
            <a:endParaRPr/>
          </a:p>
          <a:p>
            <a:pPr indent="-367026" lvl="1" marL="734053" marR="0" rtl="0" algn="l">
              <a:lnSpc>
                <a:spcPct val="140011"/>
              </a:lnSpc>
              <a:spcBef>
                <a:spcPts val="0"/>
              </a:spcBef>
              <a:spcAft>
                <a:spcPts val="0"/>
              </a:spcAft>
              <a:buClr>
                <a:srgbClr val="1A8FB0"/>
              </a:buClr>
              <a:buSzPts val="3399"/>
              <a:buFont typeface="Arial"/>
              <a:buChar char="•"/>
            </a:pPr>
            <a:r>
              <a:rPr b="1" i="0" lang="en-US" sz="3399" u="none" cap="none" strike="noStrike">
                <a:solidFill>
                  <a:srgbClr val="1A8FB0"/>
                </a:solidFill>
                <a:latin typeface="Montserrat"/>
                <a:ea typeface="Montserrat"/>
                <a:cs typeface="Montserrat"/>
                <a:sym typeface="Montserrat"/>
              </a:rPr>
              <a:t>Môi trường (Environment):</a:t>
            </a:r>
            <a:r>
              <a:rPr b="1" i="0" lang="en-US" sz="3399" u="none" cap="none" strike="noStrike">
                <a:solidFill>
                  <a:srgbClr val="000000"/>
                </a:solidFill>
                <a:latin typeface="Montserrat"/>
                <a:ea typeface="Montserrat"/>
                <a:cs typeface="Montserrat"/>
                <a:sym typeface="Montserrat"/>
              </a:rPr>
              <a:t> </a:t>
            </a:r>
            <a:r>
              <a:rPr b="0" i="0" lang="en-US" sz="3399" u="none" cap="none" strike="noStrike">
                <a:solidFill>
                  <a:srgbClr val="000000"/>
                </a:solidFill>
                <a:latin typeface="Montserrat"/>
                <a:ea typeface="Montserrat"/>
                <a:cs typeface="Montserrat"/>
                <a:sym typeface="Montserrat"/>
              </a:rPr>
              <a:t>phát thải carbon, quản lý nước và chất thải, nguồn cung nguyên liệu thô, tác động từ biến đổi khí hậu...</a:t>
            </a:r>
            <a:endParaRPr/>
          </a:p>
          <a:p>
            <a:pPr indent="0" lvl="0" marL="0" marR="0" rtl="0" algn="l">
              <a:lnSpc>
                <a:spcPct val="140011"/>
              </a:lnSpc>
              <a:spcBef>
                <a:spcPts val="0"/>
              </a:spcBef>
              <a:spcAft>
                <a:spcPts val="0"/>
              </a:spcAft>
              <a:buNone/>
            </a:pPr>
            <a:r>
              <a:t/>
            </a:r>
            <a:endParaRPr b="0" i="0" sz="3399" u="none" cap="none" strike="noStrike">
              <a:solidFill>
                <a:srgbClr val="000000"/>
              </a:solidFill>
              <a:latin typeface="Montserrat"/>
              <a:ea typeface="Montserrat"/>
              <a:cs typeface="Montserrat"/>
              <a:sym typeface="Montserrat"/>
            </a:endParaRPr>
          </a:p>
          <a:p>
            <a:pPr indent="-367026" lvl="1" marL="734053" marR="0" rtl="0" algn="l">
              <a:lnSpc>
                <a:spcPct val="140011"/>
              </a:lnSpc>
              <a:spcBef>
                <a:spcPts val="0"/>
              </a:spcBef>
              <a:spcAft>
                <a:spcPts val="0"/>
              </a:spcAft>
              <a:buClr>
                <a:srgbClr val="1A8FB0"/>
              </a:buClr>
              <a:buSzPts val="3399"/>
              <a:buFont typeface="Arial"/>
              <a:buChar char="•"/>
            </a:pPr>
            <a:r>
              <a:rPr b="1" i="0" lang="en-US" sz="3399" u="none" cap="none" strike="noStrike">
                <a:solidFill>
                  <a:srgbClr val="1A8FB0"/>
                </a:solidFill>
                <a:latin typeface="Montserrat"/>
                <a:ea typeface="Montserrat"/>
                <a:cs typeface="Montserrat"/>
                <a:sym typeface="Montserrat"/>
              </a:rPr>
              <a:t>Xã hội (Social):</a:t>
            </a:r>
            <a:r>
              <a:rPr b="1" i="0" lang="en-US" sz="3399" u="none" cap="none" strike="noStrike">
                <a:solidFill>
                  <a:srgbClr val="000000"/>
                </a:solidFill>
                <a:latin typeface="Montserrat"/>
                <a:ea typeface="Montserrat"/>
                <a:cs typeface="Montserrat"/>
                <a:sym typeface="Montserrat"/>
              </a:rPr>
              <a:t> </a:t>
            </a:r>
            <a:r>
              <a:rPr b="0" i="0" lang="en-US" sz="3399" u="none" cap="none" strike="noStrike">
                <a:solidFill>
                  <a:srgbClr val="000000"/>
                </a:solidFill>
                <a:latin typeface="Montserrat"/>
                <a:ea typeface="Montserrat"/>
                <a:cs typeface="Montserrat"/>
                <a:sym typeface="Montserrat"/>
              </a:rPr>
              <a:t>tỉ lệ thất nghiệp, tỉ lệ tử vong, tỉ suất sinh, tỉ lệ dân số già...</a:t>
            </a:r>
            <a:endParaRPr/>
          </a:p>
          <a:p>
            <a:pPr indent="0" lvl="0" marL="0" marR="0" rtl="0" algn="l">
              <a:lnSpc>
                <a:spcPct val="140011"/>
              </a:lnSpc>
              <a:spcBef>
                <a:spcPts val="0"/>
              </a:spcBef>
              <a:spcAft>
                <a:spcPts val="0"/>
              </a:spcAft>
              <a:buNone/>
            </a:pPr>
            <a:r>
              <a:t/>
            </a:r>
            <a:endParaRPr b="0" i="0" sz="3399" u="none" cap="none" strike="noStrike">
              <a:solidFill>
                <a:srgbClr val="000000"/>
              </a:solidFill>
              <a:latin typeface="Montserrat"/>
              <a:ea typeface="Montserrat"/>
              <a:cs typeface="Montserrat"/>
              <a:sym typeface="Montserrat"/>
            </a:endParaRPr>
          </a:p>
          <a:p>
            <a:pPr indent="-367026" lvl="1" marL="734053" marR="0" rtl="0" algn="l">
              <a:lnSpc>
                <a:spcPct val="140011"/>
              </a:lnSpc>
              <a:spcBef>
                <a:spcPts val="0"/>
              </a:spcBef>
              <a:spcAft>
                <a:spcPts val="0"/>
              </a:spcAft>
              <a:buClr>
                <a:srgbClr val="1A8FB0"/>
              </a:buClr>
              <a:buSzPts val="3399"/>
              <a:buFont typeface="Arial"/>
              <a:buChar char="•"/>
            </a:pPr>
            <a:r>
              <a:rPr b="1" i="0" lang="en-US" sz="3399" u="none" cap="none" strike="noStrike">
                <a:solidFill>
                  <a:srgbClr val="1A8FB0"/>
                </a:solidFill>
                <a:latin typeface="Montserrat"/>
                <a:ea typeface="Montserrat"/>
                <a:cs typeface="Montserrat"/>
                <a:sym typeface="Montserrat"/>
              </a:rPr>
              <a:t>Quản trị (Governance):</a:t>
            </a:r>
            <a:r>
              <a:rPr b="1" i="0" lang="en-US" sz="3399" u="none" cap="none" strike="noStrike">
                <a:solidFill>
                  <a:srgbClr val="000000"/>
                </a:solidFill>
                <a:latin typeface="Montserrat"/>
                <a:ea typeface="Montserrat"/>
                <a:cs typeface="Montserrat"/>
                <a:sym typeface="Montserrat"/>
              </a:rPr>
              <a:t> </a:t>
            </a:r>
            <a:r>
              <a:rPr b="0" i="0" lang="en-US" sz="3399" u="none" cap="none" strike="noStrike">
                <a:solidFill>
                  <a:srgbClr val="000000"/>
                </a:solidFill>
                <a:latin typeface="Montserrat"/>
                <a:ea typeface="Montserrat"/>
                <a:cs typeface="Montserrat"/>
                <a:sym typeface="Montserrat"/>
              </a:rPr>
              <a:t>chỉ số kiểm soát tham nhũng, ổn định chính trị, xây dựng pháp luật, tiếng nói người dân...</a:t>
            </a:r>
            <a:endParaRPr/>
          </a:p>
          <a:p>
            <a:pPr indent="0" lvl="0" marL="0" marR="0" rtl="0" algn="l">
              <a:lnSpc>
                <a:spcPct val="140011"/>
              </a:lnSpc>
              <a:spcBef>
                <a:spcPts val="0"/>
              </a:spcBef>
              <a:spcAft>
                <a:spcPts val="0"/>
              </a:spcAft>
              <a:buNone/>
            </a:pPr>
            <a:r>
              <a:t/>
            </a:r>
            <a:endParaRPr b="0" i="0" sz="3399" u="none" cap="none" strike="noStrike">
              <a:solidFill>
                <a:srgbClr val="000000"/>
              </a:solidFill>
              <a:latin typeface="Montserrat"/>
              <a:ea typeface="Montserrat"/>
              <a:cs typeface="Montserrat"/>
              <a:sym typeface="Montserrat"/>
            </a:endParaRPr>
          </a:p>
          <a:p>
            <a:pPr indent="0" lvl="0" marL="0" marR="0" rtl="0" algn="l">
              <a:lnSpc>
                <a:spcPct val="140011"/>
              </a:lnSpc>
              <a:spcBef>
                <a:spcPts val="0"/>
              </a:spcBef>
              <a:spcAft>
                <a:spcPts val="0"/>
              </a:spcAft>
              <a:buNone/>
            </a:pPr>
            <a:r>
              <a:t/>
            </a:r>
            <a:endParaRPr b="0" i="0" sz="3399" u="none" cap="none" strike="noStrike">
              <a:solidFill>
                <a:srgbClr val="000000"/>
              </a:solidFill>
              <a:latin typeface="Montserrat"/>
              <a:ea typeface="Montserrat"/>
              <a:cs typeface="Montserrat"/>
              <a:sym typeface="Montserrat"/>
            </a:endParaRPr>
          </a:p>
        </p:txBody>
      </p:sp>
      <p:pic>
        <p:nvPicPr>
          <p:cNvPr id="106" name="Google Shape;106;p3"/>
          <p:cNvPicPr preferRelativeResize="0"/>
          <p:nvPr/>
        </p:nvPicPr>
        <p:blipFill rotWithShape="1">
          <a:blip r:embed="rId5">
            <a:alphaModFix/>
          </a:blip>
          <a:srcRect b="0" l="0" r="0" t="0"/>
          <a:stretch/>
        </p:blipFill>
        <p:spPr>
          <a:xfrm>
            <a:off x="12364393" y="4466338"/>
            <a:ext cx="1681366" cy="1681366"/>
          </a:xfrm>
          <a:prstGeom prst="rect">
            <a:avLst/>
          </a:prstGeom>
          <a:noFill/>
          <a:ln>
            <a:noFill/>
          </a:ln>
        </p:spPr>
      </p:pic>
      <p:pic>
        <p:nvPicPr>
          <p:cNvPr id="107" name="Google Shape;107;p3"/>
          <p:cNvPicPr preferRelativeResize="0"/>
          <p:nvPr/>
        </p:nvPicPr>
        <p:blipFill rotWithShape="1">
          <a:blip r:embed="rId6">
            <a:alphaModFix/>
          </a:blip>
          <a:srcRect b="0" l="0" r="0" t="0"/>
          <a:stretch/>
        </p:blipFill>
        <p:spPr>
          <a:xfrm>
            <a:off x="12364393" y="6785141"/>
            <a:ext cx="1681366" cy="168136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30"/>
          <p:cNvPicPr preferRelativeResize="0"/>
          <p:nvPr/>
        </p:nvPicPr>
        <p:blipFill rotWithShape="1">
          <a:blip r:embed="rId3">
            <a:alphaModFix amt="50000"/>
          </a:blip>
          <a:srcRect b="0" l="0" r="0" t="0"/>
          <a:stretch/>
        </p:blipFill>
        <p:spPr>
          <a:xfrm rot="-6284008">
            <a:off x="12761683" y="7147182"/>
            <a:ext cx="4789367" cy="7690070"/>
          </a:xfrm>
          <a:prstGeom prst="rect">
            <a:avLst/>
          </a:prstGeom>
          <a:noFill/>
          <a:ln>
            <a:noFill/>
          </a:ln>
        </p:spPr>
      </p:pic>
      <p:pic>
        <p:nvPicPr>
          <p:cNvPr id="446" name="Google Shape;446;p30"/>
          <p:cNvPicPr preferRelativeResize="0"/>
          <p:nvPr/>
        </p:nvPicPr>
        <p:blipFill rotWithShape="1">
          <a:blip r:embed="rId4">
            <a:alphaModFix/>
          </a:blip>
          <a:srcRect b="0" l="0" r="0" t="0"/>
          <a:stretch/>
        </p:blipFill>
        <p:spPr>
          <a:xfrm>
            <a:off x="1195925" y="3338192"/>
            <a:ext cx="15603380" cy="4328488"/>
          </a:xfrm>
          <a:prstGeom prst="rect">
            <a:avLst/>
          </a:prstGeom>
          <a:noFill/>
          <a:ln>
            <a:noFill/>
          </a:ln>
        </p:spPr>
      </p:pic>
      <p:sp>
        <p:nvSpPr>
          <p:cNvPr id="447" name="Google Shape;447;p30"/>
          <p:cNvSpPr txBox="1"/>
          <p:nvPr/>
        </p:nvSpPr>
        <p:spPr>
          <a:xfrm>
            <a:off x="161157" y="508000"/>
            <a:ext cx="15593810" cy="5207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999" u="none" cap="none" strike="noStrike">
                <a:solidFill>
                  <a:srgbClr val="004AAD"/>
                </a:solidFill>
                <a:latin typeface="Montserrat"/>
                <a:ea typeface="Montserrat"/>
                <a:cs typeface="Montserrat"/>
                <a:sym typeface="Montserrat"/>
              </a:rPr>
              <a:t>3. MỐI TƯƠNG QUAN GIỮA CÁC TIÊU CHÍ VÀ ĐIỂM SỐ ESG</a:t>
            </a:r>
            <a:endParaRPr/>
          </a:p>
        </p:txBody>
      </p:sp>
      <p:sp>
        <p:nvSpPr>
          <p:cNvPr id="448" name="Google Shape;448;p30"/>
          <p:cNvSpPr txBox="1"/>
          <p:nvPr/>
        </p:nvSpPr>
        <p:spPr>
          <a:xfrm>
            <a:off x="482812" y="1112834"/>
            <a:ext cx="11952750" cy="944247"/>
          </a:xfrm>
          <a:prstGeom prst="rect">
            <a:avLst/>
          </a:prstGeom>
          <a:noFill/>
          <a:ln>
            <a:noFill/>
          </a:ln>
        </p:spPr>
        <p:txBody>
          <a:bodyPr anchorCtr="0" anchor="t" bIns="0" lIns="0" spcFirstLastPara="1" rIns="0" wrap="square" tIns="0">
            <a:spAutoFit/>
          </a:bodyPr>
          <a:lstStyle/>
          <a:p>
            <a:pPr indent="0" lvl="0" marL="0" marR="0" rtl="0" algn="l">
              <a:lnSpc>
                <a:spcPct val="244041"/>
              </a:lnSpc>
              <a:spcBef>
                <a:spcPts val="0"/>
              </a:spcBef>
              <a:spcAft>
                <a:spcPts val="0"/>
              </a:spcAft>
              <a:buNone/>
            </a:pPr>
            <a:r>
              <a:rPr b="0" i="0" lang="en-US" sz="3499" u="none" cap="none" strike="noStrike">
                <a:solidFill>
                  <a:srgbClr val="1A8FB0"/>
                </a:solidFill>
                <a:latin typeface="Montserrat SemiBold"/>
                <a:ea typeface="Montserrat SemiBold"/>
                <a:cs typeface="Montserrat SemiBold"/>
                <a:sym typeface="Montserrat SemiBold"/>
              </a:rPr>
              <a:t>+ Tương quan âm: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31"/>
          <p:cNvPicPr preferRelativeResize="0"/>
          <p:nvPr/>
        </p:nvPicPr>
        <p:blipFill rotWithShape="1">
          <a:blip r:embed="rId3">
            <a:alphaModFix amt="40000"/>
          </a:blip>
          <a:srcRect b="0" l="0" r="0" t="0"/>
          <a:stretch/>
        </p:blipFill>
        <p:spPr>
          <a:xfrm rot="-6664043">
            <a:off x="-4052117" y="-737535"/>
            <a:ext cx="11511802" cy="11511802"/>
          </a:xfrm>
          <a:prstGeom prst="rect">
            <a:avLst/>
          </a:prstGeom>
          <a:noFill/>
          <a:ln>
            <a:noFill/>
          </a:ln>
        </p:spPr>
      </p:pic>
      <p:pic>
        <p:nvPicPr>
          <p:cNvPr id="454" name="Google Shape;454;p31"/>
          <p:cNvPicPr preferRelativeResize="0"/>
          <p:nvPr/>
        </p:nvPicPr>
        <p:blipFill rotWithShape="1">
          <a:blip r:embed="rId4">
            <a:alphaModFix amt="50000"/>
          </a:blip>
          <a:srcRect b="0" l="0" r="0" t="0"/>
          <a:stretch/>
        </p:blipFill>
        <p:spPr>
          <a:xfrm rot="-6284008">
            <a:off x="12761683" y="7147182"/>
            <a:ext cx="4789367" cy="7690070"/>
          </a:xfrm>
          <a:prstGeom prst="rect">
            <a:avLst/>
          </a:prstGeom>
          <a:noFill/>
          <a:ln>
            <a:noFill/>
          </a:ln>
        </p:spPr>
      </p:pic>
      <p:pic>
        <p:nvPicPr>
          <p:cNvPr id="455" name="Google Shape;455;p31"/>
          <p:cNvPicPr preferRelativeResize="0"/>
          <p:nvPr/>
        </p:nvPicPr>
        <p:blipFill rotWithShape="1">
          <a:blip r:embed="rId5">
            <a:alphaModFix/>
          </a:blip>
          <a:srcRect b="7533" l="0" r="0" t="7532"/>
          <a:stretch/>
        </p:blipFill>
        <p:spPr>
          <a:xfrm>
            <a:off x="2695982" y="2025878"/>
            <a:ext cx="12079068" cy="7694246"/>
          </a:xfrm>
          <a:prstGeom prst="rect">
            <a:avLst/>
          </a:prstGeom>
          <a:noFill/>
          <a:ln>
            <a:noFill/>
          </a:ln>
        </p:spPr>
      </p:pic>
      <p:pic>
        <p:nvPicPr>
          <p:cNvPr id="456" name="Google Shape;456;p31"/>
          <p:cNvPicPr preferRelativeResize="0"/>
          <p:nvPr/>
        </p:nvPicPr>
        <p:blipFill rotWithShape="1">
          <a:blip r:embed="rId6">
            <a:alphaModFix amt="50000"/>
          </a:blip>
          <a:srcRect b="0" l="0" r="0" t="0"/>
          <a:stretch/>
        </p:blipFill>
        <p:spPr>
          <a:xfrm rot="1505868">
            <a:off x="9245019" y="-4340343"/>
            <a:ext cx="12580534" cy="8680686"/>
          </a:xfrm>
          <a:prstGeom prst="rect">
            <a:avLst/>
          </a:prstGeom>
          <a:noFill/>
          <a:ln>
            <a:noFill/>
          </a:ln>
        </p:spPr>
      </p:pic>
      <p:sp>
        <p:nvSpPr>
          <p:cNvPr id="457" name="Google Shape;457;p31"/>
          <p:cNvSpPr txBox="1"/>
          <p:nvPr/>
        </p:nvSpPr>
        <p:spPr>
          <a:xfrm>
            <a:off x="457997" y="1114425"/>
            <a:ext cx="14698369" cy="5207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999" u="none" cap="none" strike="noStrike">
                <a:solidFill>
                  <a:srgbClr val="004AAD"/>
                </a:solidFill>
                <a:latin typeface="Montserrat"/>
                <a:ea typeface="Montserrat"/>
                <a:cs typeface="Montserrat"/>
                <a:sym typeface="Montserrat"/>
              </a:rPr>
              <a:t>4. QUÁ KHỨ, HIỆN TẠI VÀ TƯƠNG LAI CỦA VIỆT NAM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32"/>
          <p:cNvPicPr preferRelativeResize="0"/>
          <p:nvPr/>
        </p:nvPicPr>
        <p:blipFill rotWithShape="1">
          <a:blip r:embed="rId3">
            <a:alphaModFix amt="35000"/>
          </a:blip>
          <a:srcRect b="0" l="0" r="0" t="0"/>
          <a:stretch/>
        </p:blipFill>
        <p:spPr>
          <a:xfrm rot="6144593">
            <a:off x="8132988" y="-2538076"/>
            <a:ext cx="17617704" cy="17617704"/>
          </a:xfrm>
          <a:prstGeom prst="rect">
            <a:avLst/>
          </a:prstGeom>
          <a:noFill/>
          <a:ln>
            <a:noFill/>
          </a:ln>
        </p:spPr>
      </p:pic>
      <p:pic>
        <p:nvPicPr>
          <p:cNvPr id="463" name="Google Shape;463;p32"/>
          <p:cNvPicPr preferRelativeResize="0"/>
          <p:nvPr/>
        </p:nvPicPr>
        <p:blipFill rotWithShape="1">
          <a:blip r:embed="rId4">
            <a:alphaModFix amt="50000"/>
          </a:blip>
          <a:srcRect b="0" l="0" r="0" t="0"/>
          <a:stretch/>
        </p:blipFill>
        <p:spPr>
          <a:xfrm rot="4662819">
            <a:off x="8489744" y="-2841143"/>
            <a:ext cx="12794948" cy="8828634"/>
          </a:xfrm>
          <a:prstGeom prst="rect">
            <a:avLst/>
          </a:prstGeom>
          <a:noFill/>
          <a:ln>
            <a:noFill/>
          </a:ln>
        </p:spPr>
      </p:pic>
      <p:pic>
        <p:nvPicPr>
          <p:cNvPr id="464" name="Google Shape;464;p32"/>
          <p:cNvPicPr preferRelativeResize="0"/>
          <p:nvPr/>
        </p:nvPicPr>
        <p:blipFill rotWithShape="1">
          <a:blip r:embed="rId5">
            <a:alphaModFix amt="50000"/>
          </a:blip>
          <a:srcRect b="0" l="0" r="0" t="0"/>
          <a:stretch/>
        </p:blipFill>
        <p:spPr>
          <a:xfrm flipH="1" rot="8905814">
            <a:off x="-4266374" y="6074235"/>
            <a:ext cx="11300655" cy="9184351"/>
          </a:xfrm>
          <a:prstGeom prst="rect">
            <a:avLst/>
          </a:prstGeom>
          <a:noFill/>
          <a:ln>
            <a:noFill/>
          </a:ln>
        </p:spPr>
      </p:pic>
      <p:pic>
        <p:nvPicPr>
          <p:cNvPr id="465" name="Google Shape;465;p32"/>
          <p:cNvPicPr preferRelativeResize="0"/>
          <p:nvPr/>
        </p:nvPicPr>
        <p:blipFill rotWithShape="1">
          <a:blip r:embed="rId6">
            <a:alphaModFix/>
          </a:blip>
          <a:srcRect b="0" l="0" r="0" t="0"/>
          <a:stretch/>
        </p:blipFill>
        <p:spPr>
          <a:xfrm>
            <a:off x="609058" y="988547"/>
            <a:ext cx="839284" cy="917250"/>
          </a:xfrm>
          <a:prstGeom prst="rect">
            <a:avLst/>
          </a:prstGeom>
          <a:noFill/>
          <a:ln>
            <a:noFill/>
          </a:ln>
        </p:spPr>
      </p:pic>
      <p:pic>
        <p:nvPicPr>
          <p:cNvPr id="466" name="Google Shape;466;p32"/>
          <p:cNvPicPr preferRelativeResize="0"/>
          <p:nvPr/>
        </p:nvPicPr>
        <p:blipFill rotWithShape="1">
          <a:blip r:embed="rId7">
            <a:alphaModFix/>
          </a:blip>
          <a:srcRect b="1399" l="0" r="0" t="0"/>
          <a:stretch/>
        </p:blipFill>
        <p:spPr>
          <a:xfrm>
            <a:off x="0" y="2742455"/>
            <a:ext cx="9053180" cy="6099262"/>
          </a:xfrm>
          <a:prstGeom prst="rect">
            <a:avLst/>
          </a:prstGeom>
          <a:noFill/>
          <a:ln>
            <a:noFill/>
          </a:ln>
        </p:spPr>
      </p:pic>
      <p:sp>
        <p:nvSpPr>
          <p:cNvPr id="467" name="Google Shape;467;p32"/>
          <p:cNvSpPr txBox="1"/>
          <p:nvPr/>
        </p:nvSpPr>
        <p:spPr>
          <a:xfrm>
            <a:off x="1691601" y="977272"/>
            <a:ext cx="9763278" cy="1025525"/>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999" u="none" cap="none" strike="noStrike">
                <a:solidFill>
                  <a:srgbClr val="004AAD"/>
                </a:solidFill>
                <a:latin typeface="Montserrat"/>
                <a:ea typeface="Montserrat"/>
                <a:cs typeface="Montserrat"/>
                <a:sym typeface="Montserrat"/>
              </a:rPr>
              <a:t>VỊ TRÍ CỦA VIỆT NAM TRÊN BẢN ĐỒ ESG SCORE</a:t>
            </a:r>
            <a:endParaRPr/>
          </a:p>
        </p:txBody>
      </p:sp>
      <p:sp>
        <p:nvSpPr>
          <p:cNvPr id="468" name="Google Shape;468;p32"/>
          <p:cNvSpPr txBox="1"/>
          <p:nvPr/>
        </p:nvSpPr>
        <p:spPr>
          <a:xfrm>
            <a:off x="11454879" y="1801022"/>
            <a:ext cx="5486961" cy="1596390"/>
          </a:xfrm>
          <a:prstGeom prst="rect">
            <a:avLst/>
          </a:prstGeom>
          <a:noFill/>
          <a:ln>
            <a:noFill/>
          </a:ln>
        </p:spPr>
        <p:txBody>
          <a:bodyPr anchorCtr="0" anchor="t" bIns="0" lIns="0" spcFirstLastPara="1" rIns="0" wrap="square" tIns="0">
            <a:spAutoFit/>
          </a:bodyPr>
          <a:lstStyle/>
          <a:p>
            <a:pPr indent="0" lvl="0" marL="0" marR="0" rtl="0" algn="l">
              <a:lnSpc>
                <a:spcPct val="160022"/>
              </a:lnSpc>
              <a:spcBef>
                <a:spcPts val="0"/>
              </a:spcBef>
              <a:spcAft>
                <a:spcPts val="0"/>
              </a:spcAft>
              <a:buNone/>
            </a:pPr>
            <a:r>
              <a:rPr b="0" i="0" lang="en-US" sz="2699" u="none" cap="none" strike="noStrike">
                <a:solidFill>
                  <a:srgbClr val="2E2E2E"/>
                </a:solidFill>
                <a:latin typeface="Montserrat"/>
                <a:ea typeface="Montserrat"/>
                <a:cs typeface="Montserrat"/>
                <a:sym typeface="Montserrat"/>
              </a:rPr>
              <a:t>ESG của Việt Nam các năm gần đây nằm ở mức trung bình so với Thế giới</a:t>
            </a:r>
            <a:endParaRPr/>
          </a:p>
        </p:txBody>
      </p:sp>
      <p:sp>
        <p:nvSpPr>
          <p:cNvPr id="469" name="Google Shape;469;p32"/>
          <p:cNvSpPr txBox="1"/>
          <p:nvPr/>
        </p:nvSpPr>
        <p:spPr>
          <a:xfrm>
            <a:off x="10457906" y="4336718"/>
            <a:ext cx="2852657" cy="438785"/>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i="0" lang="en-US" sz="2599" u="none" cap="none" strike="noStrike">
                <a:solidFill>
                  <a:srgbClr val="2E2E2E"/>
                </a:solidFill>
                <a:latin typeface="Montserrat"/>
                <a:ea typeface="Montserrat"/>
                <a:cs typeface="Montserrat"/>
                <a:sym typeface="Montserrat"/>
              </a:rPr>
              <a:t>Năm 2016</a:t>
            </a:r>
            <a:endParaRPr/>
          </a:p>
        </p:txBody>
      </p:sp>
      <p:sp>
        <p:nvSpPr>
          <p:cNvPr id="470" name="Google Shape;470;p32"/>
          <p:cNvSpPr txBox="1"/>
          <p:nvPr/>
        </p:nvSpPr>
        <p:spPr>
          <a:xfrm>
            <a:off x="15515511" y="4336718"/>
            <a:ext cx="2852657" cy="438785"/>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i="0" lang="en-US" sz="2599" u="none" cap="none" strike="noStrike">
                <a:solidFill>
                  <a:srgbClr val="2E2E2E"/>
                </a:solidFill>
                <a:latin typeface="Montserrat"/>
                <a:ea typeface="Montserrat"/>
                <a:cs typeface="Montserrat"/>
                <a:sym typeface="Montserrat"/>
              </a:rPr>
              <a:t>Năm 2017 </a:t>
            </a:r>
            <a:endParaRPr/>
          </a:p>
        </p:txBody>
      </p:sp>
      <p:sp>
        <p:nvSpPr>
          <p:cNvPr id="471" name="Google Shape;471;p32"/>
          <p:cNvSpPr txBox="1"/>
          <p:nvPr/>
        </p:nvSpPr>
        <p:spPr>
          <a:xfrm>
            <a:off x="10028551" y="4804078"/>
            <a:ext cx="3088072" cy="80772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2100" u="none" cap="none" strike="noStrike">
                <a:solidFill>
                  <a:srgbClr val="2E2E2E"/>
                </a:solidFill>
                <a:latin typeface="Montserrat"/>
                <a:ea typeface="Montserrat"/>
                <a:cs typeface="Montserrat"/>
                <a:sym typeface="Montserrat"/>
              </a:rPr>
              <a:t>Việt Nam xếp thứ 70 toàn Thế giới</a:t>
            </a:r>
            <a:endParaRPr/>
          </a:p>
        </p:txBody>
      </p:sp>
      <p:sp>
        <p:nvSpPr>
          <p:cNvPr id="472" name="Google Shape;472;p32"/>
          <p:cNvSpPr txBox="1"/>
          <p:nvPr/>
        </p:nvSpPr>
        <p:spPr>
          <a:xfrm>
            <a:off x="12624950" y="6487795"/>
            <a:ext cx="2890562" cy="80772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2100" u="none" cap="none" strike="noStrike">
                <a:solidFill>
                  <a:srgbClr val="2E2E2E"/>
                </a:solidFill>
                <a:latin typeface="Montserrat"/>
                <a:ea typeface="Montserrat"/>
                <a:cs typeface="Montserrat"/>
                <a:sym typeface="Montserrat"/>
              </a:rPr>
              <a:t>Việt Nam tăng 2 bậc, xếp thứ hạng 68</a:t>
            </a:r>
            <a:endParaRPr/>
          </a:p>
        </p:txBody>
      </p:sp>
      <p:sp>
        <p:nvSpPr>
          <p:cNvPr id="473" name="Google Shape;473;p32"/>
          <p:cNvSpPr txBox="1"/>
          <p:nvPr/>
        </p:nvSpPr>
        <p:spPr>
          <a:xfrm>
            <a:off x="15048539" y="4804078"/>
            <a:ext cx="3088072" cy="80772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2100" u="none" cap="none" strike="noStrike">
                <a:solidFill>
                  <a:srgbClr val="2E2E2E"/>
                </a:solidFill>
                <a:latin typeface="Montserrat"/>
                <a:ea typeface="Montserrat"/>
                <a:cs typeface="Montserrat"/>
                <a:sym typeface="Montserrat"/>
              </a:rPr>
              <a:t>Thứ hạng vẫn không đổi so với năm 2016</a:t>
            </a:r>
            <a:endParaRPr/>
          </a:p>
        </p:txBody>
      </p:sp>
      <p:sp>
        <p:nvSpPr>
          <p:cNvPr id="474" name="Google Shape;474;p32"/>
          <p:cNvSpPr txBox="1"/>
          <p:nvPr/>
        </p:nvSpPr>
        <p:spPr>
          <a:xfrm>
            <a:off x="15515511" y="7766051"/>
            <a:ext cx="3088072" cy="38862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2100" u="none" cap="none" strike="noStrike">
                <a:solidFill>
                  <a:srgbClr val="2E2E2E"/>
                </a:solidFill>
                <a:latin typeface="Montserrat"/>
                <a:ea typeface="Montserrat"/>
                <a:cs typeface="Montserrat"/>
                <a:sym typeface="Montserrat"/>
              </a:rPr>
              <a:t>Xếp hạng 70</a:t>
            </a:r>
            <a:endParaRPr/>
          </a:p>
        </p:txBody>
      </p:sp>
      <p:sp>
        <p:nvSpPr>
          <p:cNvPr id="475" name="Google Shape;475;p32"/>
          <p:cNvSpPr txBox="1"/>
          <p:nvPr/>
        </p:nvSpPr>
        <p:spPr>
          <a:xfrm>
            <a:off x="10457906" y="7207886"/>
            <a:ext cx="2852657" cy="438785"/>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i="0" lang="en-US" sz="2599" u="none" cap="none" strike="noStrike">
                <a:solidFill>
                  <a:srgbClr val="2E2E2E"/>
                </a:solidFill>
                <a:latin typeface="Montserrat"/>
                <a:ea typeface="Montserrat"/>
                <a:cs typeface="Montserrat"/>
                <a:sym typeface="Montserrat"/>
              </a:rPr>
              <a:t>Năm 2019</a:t>
            </a:r>
            <a:endParaRPr/>
          </a:p>
        </p:txBody>
      </p:sp>
      <p:sp>
        <p:nvSpPr>
          <p:cNvPr id="476" name="Google Shape;476;p32"/>
          <p:cNvSpPr txBox="1"/>
          <p:nvPr/>
        </p:nvSpPr>
        <p:spPr>
          <a:xfrm>
            <a:off x="15515511" y="7207886"/>
            <a:ext cx="2852657" cy="438785"/>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i="0" lang="en-US" sz="2599" u="none" cap="none" strike="noStrike">
                <a:solidFill>
                  <a:srgbClr val="2E2E2E"/>
                </a:solidFill>
                <a:latin typeface="Montserrat"/>
                <a:ea typeface="Montserrat"/>
                <a:cs typeface="Montserrat"/>
                <a:sym typeface="Montserrat"/>
              </a:rPr>
              <a:t>Năm 2020</a:t>
            </a:r>
            <a:endParaRPr/>
          </a:p>
        </p:txBody>
      </p:sp>
      <p:sp>
        <p:nvSpPr>
          <p:cNvPr id="477" name="Google Shape;477;p32"/>
          <p:cNvSpPr txBox="1"/>
          <p:nvPr/>
        </p:nvSpPr>
        <p:spPr>
          <a:xfrm>
            <a:off x="12998915" y="6027571"/>
            <a:ext cx="2852657" cy="438785"/>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i="0" lang="en-US" sz="2599" u="none" cap="none" strike="noStrike">
                <a:solidFill>
                  <a:srgbClr val="2E2E2E"/>
                </a:solidFill>
                <a:latin typeface="Montserrat"/>
                <a:ea typeface="Montserrat"/>
                <a:cs typeface="Montserrat"/>
                <a:sym typeface="Montserrat"/>
              </a:rPr>
              <a:t>Năm 2018</a:t>
            </a:r>
            <a:endParaRPr/>
          </a:p>
        </p:txBody>
      </p:sp>
      <p:sp>
        <p:nvSpPr>
          <p:cNvPr id="478" name="Google Shape;478;p32"/>
          <p:cNvSpPr txBox="1"/>
          <p:nvPr/>
        </p:nvSpPr>
        <p:spPr>
          <a:xfrm>
            <a:off x="10028551" y="7692867"/>
            <a:ext cx="3088072" cy="206502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2100" u="none" cap="none" strike="noStrike">
                <a:solidFill>
                  <a:srgbClr val="2E2E2E"/>
                </a:solidFill>
                <a:latin typeface="Montserrat"/>
                <a:ea typeface="Montserrat"/>
                <a:cs typeface="Montserrat"/>
                <a:sym typeface="Montserrat"/>
              </a:rPr>
              <a:t>Rớt 9 bậc, xếp thứ hạng 77. Đây là thứ hạng thấp nhất của Việt Nam trong giai đoạn 2016 - 2020</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33"/>
          <p:cNvPicPr preferRelativeResize="0"/>
          <p:nvPr/>
        </p:nvPicPr>
        <p:blipFill rotWithShape="1">
          <a:blip r:embed="rId3">
            <a:alphaModFix amt="35000"/>
          </a:blip>
          <a:srcRect b="0" l="0" r="0" t="0"/>
          <a:stretch/>
        </p:blipFill>
        <p:spPr>
          <a:xfrm rot="4408728">
            <a:off x="6387800" y="-5227588"/>
            <a:ext cx="15887340" cy="15887340"/>
          </a:xfrm>
          <a:prstGeom prst="rect">
            <a:avLst/>
          </a:prstGeom>
          <a:noFill/>
          <a:ln>
            <a:noFill/>
          </a:ln>
        </p:spPr>
      </p:pic>
      <p:pic>
        <p:nvPicPr>
          <p:cNvPr id="484" name="Google Shape;484;p33"/>
          <p:cNvPicPr preferRelativeResize="0"/>
          <p:nvPr/>
        </p:nvPicPr>
        <p:blipFill rotWithShape="1">
          <a:blip r:embed="rId4">
            <a:alphaModFix/>
          </a:blip>
          <a:srcRect b="0" l="0" r="0" t="0"/>
          <a:stretch/>
        </p:blipFill>
        <p:spPr>
          <a:xfrm flipH="1" rot="148401">
            <a:off x="15297701" y="384797"/>
            <a:ext cx="6729406" cy="5469172"/>
          </a:xfrm>
          <a:prstGeom prst="rect">
            <a:avLst/>
          </a:prstGeom>
          <a:noFill/>
          <a:ln>
            <a:noFill/>
          </a:ln>
        </p:spPr>
      </p:pic>
      <p:pic>
        <p:nvPicPr>
          <p:cNvPr id="485" name="Google Shape;485;p33"/>
          <p:cNvPicPr preferRelativeResize="0"/>
          <p:nvPr/>
        </p:nvPicPr>
        <p:blipFill rotWithShape="1">
          <a:blip r:embed="rId5">
            <a:alphaModFix amt="50000"/>
          </a:blip>
          <a:srcRect b="0" l="0" r="0" t="0"/>
          <a:stretch/>
        </p:blipFill>
        <p:spPr>
          <a:xfrm rot="1082301">
            <a:off x="-5072607" y="6650746"/>
            <a:ext cx="11928886" cy="8231043"/>
          </a:xfrm>
          <a:prstGeom prst="rect">
            <a:avLst/>
          </a:prstGeom>
          <a:noFill/>
          <a:ln>
            <a:noFill/>
          </a:ln>
        </p:spPr>
      </p:pic>
      <p:pic>
        <p:nvPicPr>
          <p:cNvPr id="486" name="Google Shape;486;p33"/>
          <p:cNvPicPr preferRelativeResize="0"/>
          <p:nvPr/>
        </p:nvPicPr>
        <p:blipFill rotWithShape="1">
          <a:blip r:embed="rId6">
            <a:alphaModFix/>
          </a:blip>
          <a:srcRect b="0" l="0" r="0" t="0"/>
          <a:stretch/>
        </p:blipFill>
        <p:spPr>
          <a:xfrm>
            <a:off x="477286" y="1615440"/>
            <a:ext cx="7360224" cy="3932944"/>
          </a:xfrm>
          <a:prstGeom prst="rect">
            <a:avLst/>
          </a:prstGeom>
          <a:noFill/>
          <a:ln>
            <a:noFill/>
          </a:ln>
        </p:spPr>
      </p:pic>
      <p:pic>
        <p:nvPicPr>
          <p:cNvPr id="487" name="Google Shape;487;p33"/>
          <p:cNvPicPr preferRelativeResize="0"/>
          <p:nvPr/>
        </p:nvPicPr>
        <p:blipFill rotWithShape="1">
          <a:blip r:embed="rId7">
            <a:alphaModFix/>
          </a:blip>
          <a:srcRect b="0" l="0" r="0" t="0"/>
          <a:stretch/>
        </p:blipFill>
        <p:spPr>
          <a:xfrm>
            <a:off x="10046553" y="1615440"/>
            <a:ext cx="7350128" cy="3716668"/>
          </a:xfrm>
          <a:prstGeom prst="rect">
            <a:avLst/>
          </a:prstGeom>
          <a:noFill/>
          <a:ln>
            <a:noFill/>
          </a:ln>
        </p:spPr>
      </p:pic>
      <p:pic>
        <p:nvPicPr>
          <p:cNvPr id="488" name="Google Shape;488;p33"/>
          <p:cNvPicPr preferRelativeResize="0"/>
          <p:nvPr/>
        </p:nvPicPr>
        <p:blipFill rotWithShape="1">
          <a:blip r:embed="rId8">
            <a:alphaModFix/>
          </a:blip>
          <a:srcRect b="0" l="0" r="0" t="0"/>
          <a:stretch/>
        </p:blipFill>
        <p:spPr>
          <a:xfrm>
            <a:off x="365705" y="5910613"/>
            <a:ext cx="7583385" cy="3806001"/>
          </a:xfrm>
          <a:prstGeom prst="rect">
            <a:avLst/>
          </a:prstGeom>
          <a:noFill/>
          <a:ln>
            <a:noFill/>
          </a:ln>
        </p:spPr>
      </p:pic>
      <p:pic>
        <p:nvPicPr>
          <p:cNvPr id="489" name="Google Shape;489;p33"/>
          <p:cNvPicPr preferRelativeResize="0"/>
          <p:nvPr/>
        </p:nvPicPr>
        <p:blipFill rotWithShape="1">
          <a:blip r:embed="rId9">
            <a:alphaModFix/>
          </a:blip>
          <a:srcRect b="0" l="0" r="0" t="0"/>
          <a:stretch/>
        </p:blipFill>
        <p:spPr>
          <a:xfrm>
            <a:off x="10046553" y="5824602"/>
            <a:ext cx="7212747" cy="3978023"/>
          </a:xfrm>
          <a:prstGeom prst="rect">
            <a:avLst/>
          </a:prstGeom>
          <a:noFill/>
          <a:ln>
            <a:noFill/>
          </a:ln>
        </p:spPr>
      </p:pic>
      <p:sp>
        <p:nvSpPr>
          <p:cNvPr id="490" name="Google Shape;490;p33"/>
          <p:cNvSpPr txBox="1"/>
          <p:nvPr/>
        </p:nvSpPr>
        <p:spPr>
          <a:xfrm>
            <a:off x="216672" y="327867"/>
            <a:ext cx="15362880" cy="5207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999" u="none" cap="none" strike="noStrike">
                <a:solidFill>
                  <a:srgbClr val="004AAD"/>
                </a:solidFill>
                <a:latin typeface="Montserrat"/>
                <a:ea typeface="Montserrat"/>
                <a:cs typeface="Montserrat"/>
                <a:sym typeface="Montserrat"/>
              </a:rPr>
              <a:t>XU HƯỚNG CỦA VIỆT NAM SO VỚI CÁC NƯỚC DẪN ĐẦU</a:t>
            </a:r>
            <a:endParaRPr/>
          </a:p>
        </p:txBody>
      </p:sp>
      <p:sp>
        <p:nvSpPr>
          <p:cNvPr id="491" name="Google Shape;491;p33"/>
          <p:cNvSpPr txBox="1"/>
          <p:nvPr/>
        </p:nvSpPr>
        <p:spPr>
          <a:xfrm>
            <a:off x="216672" y="923925"/>
            <a:ext cx="7427204" cy="510540"/>
          </a:xfrm>
          <a:prstGeom prst="rect">
            <a:avLst/>
          </a:prstGeom>
          <a:noFill/>
          <a:ln>
            <a:noFill/>
          </a:ln>
        </p:spPr>
        <p:txBody>
          <a:bodyPr anchorCtr="0" anchor="t" bIns="0" lIns="0" spcFirstLastPara="1" rIns="0" wrap="square" tIns="0">
            <a:spAutoFit/>
          </a:bodyPr>
          <a:lstStyle/>
          <a:p>
            <a:pPr indent="0" lvl="0" marL="0" marR="0" rtl="0" algn="l">
              <a:lnSpc>
                <a:spcPct val="160022"/>
              </a:lnSpc>
              <a:spcBef>
                <a:spcPts val="0"/>
              </a:spcBef>
              <a:spcAft>
                <a:spcPts val="0"/>
              </a:spcAft>
              <a:buNone/>
            </a:pPr>
            <a:r>
              <a:rPr b="1" i="0" lang="en-US" sz="2699" u="none" cap="none" strike="noStrike">
                <a:solidFill>
                  <a:srgbClr val="2E2E2E"/>
                </a:solidFill>
                <a:latin typeface="Montserrat"/>
                <a:ea typeface="Montserrat"/>
                <a:cs typeface="Montserrat"/>
                <a:sym typeface="Montserrat"/>
              </a:rPr>
              <a:t>Những nhân tố mà Việt Nam đang làm tốt: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34"/>
          <p:cNvPicPr preferRelativeResize="0"/>
          <p:nvPr/>
        </p:nvPicPr>
        <p:blipFill rotWithShape="1">
          <a:blip r:embed="rId3">
            <a:alphaModFix amt="35000"/>
          </a:blip>
          <a:srcRect b="0" l="0" r="0" t="0"/>
          <a:stretch/>
        </p:blipFill>
        <p:spPr>
          <a:xfrm rot="4408728">
            <a:off x="6461224" y="-4582532"/>
            <a:ext cx="15887340" cy="15887340"/>
          </a:xfrm>
          <a:prstGeom prst="rect">
            <a:avLst/>
          </a:prstGeom>
          <a:noFill/>
          <a:ln>
            <a:noFill/>
          </a:ln>
        </p:spPr>
      </p:pic>
      <p:pic>
        <p:nvPicPr>
          <p:cNvPr id="497" name="Google Shape;497;p34"/>
          <p:cNvPicPr preferRelativeResize="0"/>
          <p:nvPr/>
        </p:nvPicPr>
        <p:blipFill rotWithShape="1">
          <a:blip r:embed="rId4">
            <a:alphaModFix/>
          </a:blip>
          <a:srcRect b="0" l="0" r="0" t="0"/>
          <a:stretch/>
        </p:blipFill>
        <p:spPr>
          <a:xfrm flipH="1" rot="148401">
            <a:off x="15297701" y="384797"/>
            <a:ext cx="6729406" cy="5469172"/>
          </a:xfrm>
          <a:prstGeom prst="rect">
            <a:avLst/>
          </a:prstGeom>
          <a:noFill/>
          <a:ln>
            <a:noFill/>
          </a:ln>
        </p:spPr>
      </p:pic>
      <p:pic>
        <p:nvPicPr>
          <p:cNvPr id="498" name="Google Shape;498;p34"/>
          <p:cNvPicPr preferRelativeResize="0"/>
          <p:nvPr/>
        </p:nvPicPr>
        <p:blipFill rotWithShape="1">
          <a:blip r:embed="rId5">
            <a:alphaModFix amt="50000"/>
          </a:blip>
          <a:srcRect b="0" l="0" r="0" t="0"/>
          <a:stretch/>
        </p:blipFill>
        <p:spPr>
          <a:xfrm rot="1082301">
            <a:off x="-5072607" y="6650746"/>
            <a:ext cx="11928886" cy="8231043"/>
          </a:xfrm>
          <a:prstGeom prst="rect">
            <a:avLst/>
          </a:prstGeom>
          <a:noFill/>
          <a:ln>
            <a:noFill/>
          </a:ln>
        </p:spPr>
      </p:pic>
      <p:pic>
        <p:nvPicPr>
          <p:cNvPr id="499" name="Google Shape;499;p34"/>
          <p:cNvPicPr preferRelativeResize="0"/>
          <p:nvPr/>
        </p:nvPicPr>
        <p:blipFill rotWithShape="1">
          <a:blip r:embed="rId6">
            <a:alphaModFix/>
          </a:blip>
          <a:srcRect b="50" l="0" r="5939" t="51"/>
          <a:stretch/>
        </p:blipFill>
        <p:spPr>
          <a:xfrm>
            <a:off x="563677" y="1620968"/>
            <a:ext cx="6664178" cy="3825426"/>
          </a:xfrm>
          <a:prstGeom prst="rect">
            <a:avLst/>
          </a:prstGeom>
          <a:noFill/>
          <a:ln>
            <a:noFill/>
          </a:ln>
        </p:spPr>
      </p:pic>
      <p:pic>
        <p:nvPicPr>
          <p:cNvPr id="500" name="Google Shape;500;p34"/>
          <p:cNvPicPr preferRelativeResize="0"/>
          <p:nvPr/>
        </p:nvPicPr>
        <p:blipFill rotWithShape="1">
          <a:blip r:embed="rId7">
            <a:alphaModFix/>
          </a:blip>
          <a:srcRect b="951" l="667" r="0" t="951"/>
          <a:stretch/>
        </p:blipFill>
        <p:spPr>
          <a:xfrm>
            <a:off x="9481268" y="1620968"/>
            <a:ext cx="7584151" cy="3832622"/>
          </a:xfrm>
          <a:prstGeom prst="rect">
            <a:avLst/>
          </a:prstGeom>
          <a:noFill/>
          <a:ln>
            <a:noFill/>
          </a:ln>
        </p:spPr>
      </p:pic>
      <p:pic>
        <p:nvPicPr>
          <p:cNvPr id="501" name="Google Shape;501;p34"/>
          <p:cNvPicPr preferRelativeResize="0"/>
          <p:nvPr/>
        </p:nvPicPr>
        <p:blipFill rotWithShape="1">
          <a:blip r:embed="rId8">
            <a:alphaModFix/>
          </a:blip>
          <a:srcRect b="0" l="0" r="0" t="0"/>
          <a:stretch/>
        </p:blipFill>
        <p:spPr>
          <a:xfrm>
            <a:off x="563677" y="5996624"/>
            <a:ext cx="6664178" cy="4071770"/>
          </a:xfrm>
          <a:prstGeom prst="rect">
            <a:avLst/>
          </a:prstGeom>
          <a:noFill/>
          <a:ln>
            <a:noFill/>
          </a:ln>
        </p:spPr>
      </p:pic>
      <p:pic>
        <p:nvPicPr>
          <p:cNvPr id="502" name="Google Shape;502;p34"/>
          <p:cNvPicPr preferRelativeResize="0"/>
          <p:nvPr/>
        </p:nvPicPr>
        <p:blipFill rotWithShape="1">
          <a:blip r:embed="rId9">
            <a:alphaModFix/>
          </a:blip>
          <a:srcRect b="0" l="0" r="0" t="0"/>
          <a:stretch/>
        </p:blipFill>
        <p:spPr>
          <a:xfrm>
            <a:off x="9481268" y="5996624"/>
            <a:ext cx="7596495" cy="3994333"/>
          </a:xfrm>
          <a:prstGeom prst="rect">
            <a:avLst/>
          </a:prstGeom>
          <a:noFill/>
          <a:ln>
            <a:noFill/>
          </a:ln>
        </p:spPr>
      </p:pic>
      <p:sp>
        <p:nvSpPr>
          <p:cNvPr id="503" name="Google Shape;503;p34"/>
          <p:cNvSpPr txBox="1"/>
          <p:nvPr/>
        </p:nvSpPr>
        <p:spPr>
          <a:xfrm>
            <a:off x="216672" y="327867"/>
            <a:ext cx="15474335" cy="5207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999" u="none" cap="none" strike="noStrike">
                <a:solidFill>
                  <a:srgbClr val="004AAD"/>
                </a:solidFill>
                <a:latin typeface="Montserrat"/>
                <a:ea typeface="Montserrat"/>
                <a:cs typeface="Montserrat"/>
                <a:sym typeface="Montserrat"/>
              </a:rPr>
              <a:t>XU HƯỚNG CỦA VIỆT NAM SO VỚI CÁC NƯỚC DẪN ĐẦU</a:t>
            </a:r>
            <a:endParaRPr/>
          </a:p>
        </p:txBody>
      </p:sp>
      <p:sp>
        <p:nvSpPr>
          <p:cNvPr id="504" name="Google Shape;504;p34"/>
          <p:cNvSpPr txBox="1"/>
          <p:nvPr/>
        </p:nvSpPr>
        <p:spPr>
          <a:xfrm>
            <a:off x="216672" y="874316"/>
            <a:ext cx="7737167" cy="510540"/>
          </a:xfrm>
          <a:prstGeom prst="rect">
            <a:avLst/>
          </a:prstGeom>
          <a:noFill/>
          <a:ln>
            <a:noFill/>
          </a:ln>
        </p:spPr>
        <p:txBody>
          <a:bodyPr anchorCtr="0" anchor="t" bIns="0" lIns="0" spcFirstLastPara="1" rIns="0" wrap="square" tIns="0">
            <a:spAutoFit/>
          </a:bodyPr>
          <a:lstStyle/>
          <a:p>
            <a:pPr indent="0" lvl="0" marL="0" marR="0" rtl="0" algn="l">
              <a:lnSpc>
                <a:spcPct val="160022"/>
              </a:lnSpc>
              <a:spcBef>
                <a:spcPts val="0"/>
              </a:spcBef>
              <a:spcAft>
                <a:spcPts val="0"/>
              </a:spcAft>
              <a:buNone/>
            </a:pPr>
            <a:r>
              <a:rPr b="0" i="0" lang="en-US" sz="2699" u="none" cap="none" strike="noStrike">
                <a:solidFill>
                  <a:srgbClr val="2E2E2E"/>
                </a:solidFill>
                <a:latin typeface="Arial"/>
                <a:ea typeface="Arial"/>
                <a:cs typeface="Arial"/>
                <a:sym typeface="Arial"/>
              </a:rPr>
              <a:t>Một số nhân tố mà Việt Nam cần cải thiện: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35"/>
          <p:cNvPicPr preferRelativeResize="0"/>
          <p:nvPr/>
        </p:nvPicPr>
        <p:blipFill rotWithShape="1">
          <a:blip r:embed="rId3">
            <a:alphaModFix/>
          </a:blip>
          <a:srcRect b="0" l="0" r="0" t="0"/>
          <a:stretch/>
        </p:blipFill>
        <p:spPr>
          <a:xfrm flipH="1" rot="148401">
            <a:off x="15297701" y="384797"/>
            <a:ext cx="6729406" cy="5469172"/>
          </a:xfrm>
          <a:prstGeom prst="rect">
            <a:avLst/>
          </a:prstGeom>
          <a:noFill/>
          <a:ln>
            <a:noFill/>
          </a:ln>
        </p:spPr>
      </p:pic>
      <p:pic>
        <p:nvPicPr>
          <p:cNvPr id="510" name="Google Shape;510;p35"/>
          <p:cNvPicPr preferRelativeResize="0"/>
          <p:nvPr/>
        </p:nvPicPr>
        <p:blipFill rotWithShape="1">
          <a:blip r:embed="rId4">
            <a:alphaModFix amt="50000"/>
          </a:blip>
          <a:srcRect b="0" l="0" r="0" t="0"/>
          <a:stretch/>
        </p:blipFill>
        <p:spPr>
          <a:xfrm rot="1082301">
            <a:off x="-5072607" y="6650746"/>
            <a:ext cx="11928886" cy="8231043"/>
          </a:xfrm>
          <a:prstGeom prst="rect">
            <a:avLst/>
          </a:prstGeom>
          <a:noFill/>
          <a:ln>
            <a:noFill/>
          </a:ln>
        </p:spPr>
      </p:pic>
      <p:grpSp>
        <p:nvGrpSpPr>
          <p:cNvPr id="511" name="Google Shape;511;p35"/>
          <p:cNvGrpSpPr/>
          <p:nvPr/>
        </p:nvGrpSpPr>
        <p:grpSpPr>
          <a:xfrm>
            <a:off x="1030604" y="3901855"/>
            <a:ext cx="4342867" cy="5774594"/>
            <a:chOff x="0" y="-76200"/>
            <a:chExt cx="1143800" cy="1520881"/>
          </a:xfrm>
        </p:grpSpPr>
        <p:sp>
          <p:nvSpPr>
            <p:cNvPr id="512" name="Google Shape;512;p35"/>
            <p:cNvSpPr/>
            <p:nvPr/>
          </p:nvSpPr>
          <p:spPr>
            <a:xfrm>
              <a:off x="0" y="0"/>
              <a:ext cx="1143800" cy="1444681"/>
            </a:xfrm>
            <a:custGeom>
              <a:rect b="b" l="l" r="r" t="t"/>
              <a:pathLst>
                <a:path extrusionOk="0" h="1444681" w="1143800">
                  <a:moveTo>
                    <a:pt x="0" y="0"/>
                  </a:moveTo>
                  <a:lnTo>
                    <a:pt x="1143800" y="0"/>
                  </a:lnTo>
                  <a:lnTo>
                    <a:pt x="1143800" y="1444681"/>
                  </a:lnTo>
                  <a:lnTo>
                    <a:pt x="0" y="1444681"/>
                  </a:lnTo>
                  <a:close/>
                </a:path>
              </a:pathLst>
            </a:custGeom>
            <a:solidFill>
              <a:srgbClr val="000000">
                <a:alpha val="0"/>
              </a:srgbClr>
            </a:solidFill>
            <a:ln cap="flat" cmpd="sng" w="85725">
              <a:solidFill>
                <a:srgbClr val="6FAE75"/>
              </a:solidFill>
              <a:prstDash val="solid"/>
              <a:round/>
              <a:headEnd len="sm" w="sm" type="none"/>
              <a:tailEnd len="sm" w="sm" type="none"/>
            </a:ln>
          </p:spPr>
        </p:sp>
        <p:sp>
          <p:nvSpPr>
            <p:cNvPr id="513" name="Google Shape;513;p35"/>
            <p:cNvSpPr txBox="1"/>
            <p:nvPr/>
          </p:nvSpPr>
          <p:spPr>
            <a:xfrm>
              <a:off x="0" y="-76200"/>
              <a:ext cx="812800" cy="8890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14" name="Google Shape;514;p35"/>
          <p:cNvSpPr txBox="1"/>
          <p:nvPr/>
        </p:nvSpPr>
        <p:spPr>
          <a:xfrm>
            <a:off x="619530" y="685800"/>
            <a:ext cx="10287722" cy="1562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6000" u="none" cap="none" strike="noStrike">
                <a:solidFill>
                  <a:srgbClr val="004AAD"/>
                </a:solidFill>
                <a:latin typeface="Montserrat"/>
                <a:ea typeface="Montserrat"/>
                <a:cs typeface="Montserrat"/>
                <a:sym typeface="Montserrat"/>
              </a:rPr>
              <a:t>5. GIẢI PHÁP ĐỀ XUẤT CHO VIỆT NAM</a:t>
            </a:r>
            <a:endParaRPr/>
          </a:p>
        </p:txBody>
      </p:sp>
      <p:sp>
        <p:nvSpPr>
          <p:cNvPr id="515" name="Google Shape;515;p35"/>
          <p:cNvSpPr txBox="1"/>
          <p:nvPr/>
        </p:nvSpPr>
        <p:spPr>
          <a:xfrm>
            <a:off x="1592297" y="4381360"/>
            <a:ext cx="3086100"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000000"/>
                </a:solidFill>
                <a:latin typeface="Montserrat SemiBold"/>
                <a:ea typeface="Montserrat SemiBold"/>
                <a:cs typeface="Montserrat SemiBold"/>
                <a:sym typeface="Montserrat SemiBold"/>
              </a:rPr>
              <a:t>Environment</a:t>
            </a:r>
            <a:endParaRPr/>
          </a:p>
        </p:txBody>
      </p:sp>
      <p:grpSp>
        <p:nvGrpSpPr>
          <p:cNvPr id="516" name="Google Shape;516;p35"/>
          <p:cNvGrpSpPr/>
          <p:nvPr/>
        </p:nvGrpSpPr>
        <p:grpSpPr>
          <a:xfrm>
            <a:off x="7304490" y="3897684"/>
            <a:ext cx="4337853" cy="5778765"/>
            <a:chOff x="0" y="-76200"/>
            <a:chExt cx="1142480" cy="1521979"/>
          </a:xfrm>
        </p:grpSpPr>
        <p:sp>
          <p:nvSpPr>
            <p:cNvPr id="517" name="Google Shape;517;p35"/>
            <p:cNvSpPr/>
            <p:nvPr/>
          </p:nvSpPr>
          <p:spPr>
            <a:xfrm>
              <a:off x="0" y="0"/>
              <a:ext cx="1142480" cy="1445779"/>
            </a:xfrm>
            <a:custGeom>
              <a:rect b="b" l="l" r="r" t="t"/>
              <a:pathLst>
                <a:path extrusionOk="0" h="1445779" w="1142480">
                  <a:moveTo>
                    <a:pt x="0" y="0"/>
                  </a:moveTo>
                  <a:lnTo>
                    <a:pt x="1142480" y="0"/>
                  </a:lnTo>
                  <a:lnTo>
                    <a:pt x="1142480" y="1445779"/>
                  </a:lnTo>
                  <a:lnTo>
                    <a:pt x="0" y="1445779"/>
                  </a:lnTo>
                  <a:close/>
                </a:path>
              </a:pathLst>
            </a:custGeom>
            <a:solidFill>
              <a:srgbClr val="000000">
                <a:alpha val="0"/>
              </a:srgbClr>
            </a:solidFill>
            <a:ln cap="flat" cmpd="sng" w="85725">
              <a:solidFill>
                <a:srgbClr val="F0ABC1"/>
              </a:solidFill>
              <a:prstDash val="solid"/>
              <a:round/>
              <a:headEnd len="sm" w="sm" type="none"/>
              <a:tailEnd len="sm" w="sm" type="none"/>
            </a:ln>
          </p:spPr>
        </p:sp>
        <p:sp>
          <p:nvSpPr>
            <p:cNvPr id="518" name="Google Shape;518;p35"/>
            <p:cNvSpPr txBox="1"/>
            <p:nvPr/>
          </p:nvSpPr>
          <p:spPr>
            <a:xfrm>
              <a:off x="0" y="-76200"/>
              <a:ext cx="812800" cy="8890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19" name="Google Shape;519;p35"/>
          <p:cNvSpPr txBox="1"/>
          <p:nvPr/>
        </p:nvSpPr>
        <p:spPr>
          <a:xfrm>
            <a:off x="7837510" y="4381360"/>
            <a:ext cx="3086100"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000000"/>
                </a:solidFill>
                <a:latin typeface="Montserrat SemiBold"/>
                <a:ea typeface="Montserrat SemiBold"/>
                <a:cs typeface="Montserrat SemiBold"/>
                <a:sym typeface="Montserrat SemiBold"/>
              </a:rPr>
              <a:t>Social</a:t>
            </a:r>
            <a:endParaRPr/>
          </a:p>
        </p:txBody>
      </p:sp>
      <p:grpSp>
        <p:nvGrpSpPr>
          <p:cNvPr id="520" name="Google Shape;520;p35"/>
          <p:cNvGrpSpPr/>
          <p:nvPr/>
        </p:nvGrpSpPr>
        <p:grpSpPr>
          <a:xfrm>
            <a:off x="13578375" y="3901855"/>
            <a:ext cx="4330817" cy="5899170"/>
            <a:chOff x="0" y="-76200"/>
            <a:chExt cx="1140627" cy="1553691"/>
          </a:xfrm>
        </p:grpSpPr>
        <p:sp>
          <p:nvSpPr>
            <p:cNvPr id="521" name="Google Shape;521;p35"/>
            <p:cNvSpPr/>
            <p:nvPr/>
          </p:nvSpPr>
          <p:spPr>
            <a:xfrm>
              <a:off x="0" y="0"/>
              <a:ext cx="1140627" cy="1477491"/>
            </a:xfrm>
            <a:custGeom>
              <a:rect b="b" l="l" r="r" t="t"/>
              <a:pathLst>
                <a:path extrusionOk="0" h="1477491" w="1140627">
                  <a:moveTo>
                    <a:pt x="0" y="0"/>
                  </a:moveTo>
                  <a:lnTo>
                    <a:pt x="1140627" y="0"/>
                  </a:lnTo>
                  <a:lnTo>
                    <a:pt x="1140627" y="1477491"/>
                  </a:lnTo>
                  <a:lnTo>
                    <a:pt x="0" y="1477491"/>
                  </a:lnTo>
                  <a:close/>
                </a:path>
              </a:pathLst>
            </a:custGeom>
            <a:solidFill>
              <a:srgbClr val="000000">
                <a:alpha val="0"/>
              </a:srgbClr>
            </a:solidFill>
            <a:ln cap="flat" cmpd="sng" w="85725">
              <a:solidFill>
                <a:srgbClr val="1A8FB0"/>
              </a:solidFill>
              <a:prstDash val="solid"/>
              <a:round/>
              <a:headEnd len="sm" w="sm" type="none"/>
              <a:tailEnd len="sm" w="sm" type="none"/>
            </a:ln>
          </p:spPr>
        </p:sp>
        <p:sp>
          <p:nvSpPr>
            <p:cNvPr id="522" name="Google Shape;522;p35"/>
            <p:cNvSpPr txBox="1"/>
            <p:nvPr/>
          </p:nvSpPr>
          <p:spPr>
            <a:xfrm>
              <a:off x="0" y="-76200"/>
              <a:ext cx="812800" cy="889000"/>
            </a:xfrm>
            <a:prstGeom prst="rect">
              <a:avLst/>
            </a:prstGeom>
            <a:noFill/>
            <a:ln>
              <a:noFill/>
            </a:ln>
          </p:spPr>
          <p:txBody>
            <a:bodyPr anchorCtr="0" anchor="ctr" bIns="50800" lIns="50800" spcFirstLastPara="1" rIns="50800" wrap="square" tIns="50800">
              <a:noAutofit/>
            </a:bodyPr>
            <a:lstStyle/>
            <a:p>
              <a:pPr indent="0" lvl="0" marL="0" marR="0" rtl="0" algn="l">
                <a:lnSpc>
                  <a:spcPct val="160000"/>
                </a:lnSpc>
                <a:spcBef>
                  <a:spcPts val="0"/>
                </a:spcBef>
                <a:spcAft>
                  <a:spcPts val="0"/>
                </a:spcAft>
                <a:buNone/>
              </a:pPr>
              <a:r>
                <a:rPr b="0" i="0" lang="en-US" sz="2100" u="none" cap="none" strike="noStrike">
                  <a:solidFill>
                    <a:srgbClr val="000000"/>
                  </a:solidFill>
                  <a:latin typeface="Montserrat"/>
                  <a:ea typeface="Montserrat"/>
                  <a:cs typeface="Montserrat"/>
                  <a:sym typeface="Montserrat"/>
                </a:rPr>
                <a:t> </a:t>
              </a:r>
              <a:endParaRPr/>
            </a:p>
          </p:txBody>
        </p:sp>
      </p:grpSp>
      <p:sp>
        <p:nvSpPr>
          <p:cNvPr id="523" name="Google Shape;523;p35"/>
          <p:cNvSpPr txBox="1"/>
          <p:nvPr/>
        </p:nvSpPr>
        <p:spPr>
          <a:xfrm>
            <a:off x="14200734" y="4381360"/>
            <a:ext cx="3086100"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000000"/>
                </a:solidFill>
                <a:latin typeface="Montserrat SemiBold"/>
                <a:ea typeface="Montserrat SemiBold"/>
                <a:cs typeface="Montserrat SemiBold"/>
                <a:sym typeface="Montserrat SemiBold"/>
              </a:rPr>
              <a:t>Governance</a:t>
            </a:r>
            <a:endParaRPr/>
          </a:p>
        </p:txBody>
      </p:sp>
      <p:sp>
        <p:nvSpPr>
          <p:cNvPr id="524" name="Google Shape;524;p35"/>
          <p:cNvSpPr txBox="1"/>
          <p:nvPr/>
        </p:nvSpPr>
        <p:spPr>
          <a:xfrm>
            <a:off x="1030604" y="5133200"/>
            <a:ext cx="4209485" cy="4438650"/>
          </a:xfrm>
          <a:prstGeom prst="rect">
            <a:avLst/>
          </a:prstGeom>
          <a:noFill/>
          <a:ln>
            <a:noFill/>
          </a:ln>
        </p:spPr>
        <p:txBody>
          <a:bodyPr anchorCtr="0" anchor="t" bIns="0" lIns="0" spcFirstLastPara="1" rIns="0" wrap="square" tIns="0">
            <a:spAutoFit/>
          </a:bodyPr>
          <a:lstStyle/>
          <a:p>
            <a:pPr indent="-269874" lvl="1" marL="539749" marR="0" rtl="0" algn="l">
              <a:lnSpc>
                <a:spcPct val="180032"/>
              </a:lnSpc>
              <a:spcBef>
                <a:spcPts val="0"/>
              </a:spcBef>
              <a:spcAft>
                <a:spcPts val="0"/>
              </a:spcAft>
              <a:buClr>
                <a:srgbClr val="000000"/>
              </a:buClr>
              <a:buSzPts val="2499"/>
              <a:buFont typeface="Arial"/>
              <a:buChar char="•"/>
            </a:pPr>
            <a:r>
              <a:rPr b="0" i="0" lang="en-US" sz="2499" u="none" cap="none" strike="noStrike">
                <a:solidFill>
                  <a:srgbClr val="000000"/>
                </a:solidFill>
                <a:latin typeface="Montserrat"/>
                <a:ea typeface="Montserrat"/>
                <a:cs typeface="Montserrat"/>
                <a:sym typeface="Montserrat"/>
              </a:rPr>
              <a:t>Giảm thiểu khí nhà kính</a:t>
            </a:r>
            <a:endParaRPr/>
          </a:p>
          <a:p>
            <a:pPr indent="-269874" lvl="1" marL="539749" marR="0" rtl="0" algn="l">
              <a:lnSpc>
                <a:spcPct val="180032"/>
              </a:lnSpc>
              <a:spcBef>
                <a:spcPts val="0"/>
              </a:spcBef>
              <a:spcAft>
                <a:spcPts val="0"/>
              </a:spcAft>
              <a:buClr>
                <a:srgbClr val="000000"/>
              </a:buClr>
              <a:buSzPts val="2499"/>
              <a:buFont typeface="Arial"/>
              <a:buChar char="•"/>
            </a:pPr>
            <a:r>
              <a:rPr b="0" i="0" lang="en-US" sz="2499" u="none" cap="none" strike="noStrike">
                <a:solidFill>
                  <a:srgbClr val="000000"/>
                </a:solidFill>
                <a:latin typeface="Montserrat"/>
                <a:ea typeface="Montserrat"/>
                <a:cs typeface="Montserrat"/>
                <a:sym typeface="Montserrat"/>
              </a:rPr>
              <a:t>Sử dụng năng lượng sạch nhiều hơn</a:t>
            </a:r>
            <a:endParaRPr/>
          </a:p>
          <a:p>
            <a:pPr indent="-269874" lvl="1" marL="539749" marR="0" rtl="0" algn="l">
              <a:lnSpc>
                <a:spcPct val="180032"/>
              </a:lnSpc>
              <a:spcBef>
                <a:spcPts val="0"/>
              </a:spcBef>
              <a:spcAft>
                <a:spcPts val="0"/>
              </a:spcAft>
              <a:buClr>
                <a:srgbClr val="000000"/>
              </a:buClr>
              <a:buSzPts val="2499"/>
              <a:buFont typeface="Arial"/>
              <a:buChar char="•"/>
            </a:pPr>
            <a:r>
              <a:rPr b="0" i="0" lang="en-US" sz="2499" u="none" cap="none" strike="noStrike">
                <a:solidFill>
                  <a:srgbClr val="000000"/>
                </a:solidFill>
                <a:latin typeface="Montserrat"/>
                <a:ea typeface="Montserrat"/>
                <a:cs typeface="Montserrat"/>
                <a:sym typeface="Montserrat"/>
              </a:rPr>
              <a:t>Chấm dứt nạn phá rừng</a:t>
            </a:r>
            <a:endParaRPr/>
          </a:p>
          <a:p>
            <a:pPr indent="-269874" lvl="1" marL="539749" marR="0" rtl="0" algn="l">
              <a:lnSpc>
                <a:spcPct val="180032"/>
              </a:lnSpc>
              <a:spcBef>
                <a:spcPts val="0"/>
              </a:spcBef>
              <a:spcAft>
                <a:spcPts val="0"/>
              </a:spcAft>
              <a:buClr>
                <a:srgbClr val="000000"/>
              </a:buClr>
              <a:buSzPts val="2499"/>
              <a:buFont typeface="Arial"/>
              <a:buChar char="•"/>
            </a:pPr>
            <a:r>
              <a:rPr b="0" i="0" lang="en-US" sz="2499" u="none" cap="none" strike="noStrike">
                <a:solidFill>
                  <a:srgbClr val="000000"/>
                </a:solidFill>
                <a:latin typeface="Montserrat"/>
                <a:ea typeface="Montserrat"/>
                <a:cs typeface="Montserrat"/>
                <a:sym typeface="Montserrat"/>
              </a:rPr>
              <a:t>Giảm lượng rác thải từ công nghiệp</a:t>
            </a:r>
            <a:endParaRPr/>
          </a:p>
        </p:txBody>
      </p:sp>
      <p:sp>
        <p:nvSpPr>
          <p:cNvPr id="525" name="Google Shape;525;p35"/>
          <p:cNvSpPr txBox="1"/>
          <p:nvPr/>
        </p:nvSpPr>
        <p:spPr>
          <a:xfrm>
            <a:off x="1030604" y="2737846"/>
            <a:ext cx="12921823" cy="906235"/>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71" u="none" cap="none" strike="noStrike">
                <a:solidFill>
                  <a:srgbClr val="000000"/>
                </a:solidFill>
                <a:latin typeface="Montserrat SemiBold"/>
                <a:ea typeface="Montserrat SemiBold"/>
                <a:cs typeface="Montserrat SemiBold"/>
                <a:sym typeface="Montserrat SemiBold"/>
              </a:rPr>
              <a:t>Các tiêu chí ESG không còn là lựa chọn mà trở thành yếu tố quyết định mang đến sự phát triển bền vững cho một đất nước</a:t>
            </a:r>
            <a:endParaRPr/>
          </a:p>
        </p:txBody>
      </p:sp>
      <p:sp>
        <p:nvSpPr>
          <p:cNvPr id="526" name="Google Shape;526;p35"/>
          <p:cNvSpPr txBox="1"/>
          <p:nvPr/>
        </p:nvSpPr>
        <p:spPr>
          <a:xfrm>
            <a:off x="13749726" y="5133200"/>
            <a:ext cx="3892701" cy="4438650"/>
          </a:xfrm>
          <a:prstGeom prst="rect">
            <a:avLst/>
          </a:prstGeom>
          <a:noFill/>
          <a:ln>
            <a:noFill/>
          </a:ln>
        </p:spPr>
        <p:txBody>
          <a:bodyPr anchorCtr="0" anchor="t" bIns="0" lIns="0" spcFirstLastPara="1" rIns="0" wrap="square" tIns="0">
            <a:spAutoFit/>
          </a:bodyPr>
          <a:lstStyle/>
          <a:p>
            <a:pPr indent="-269874" lvl="1" marL="539749" marR="0" rtl="0" algn="l">
              <a:lnSpc>
                <a:spcPct val="180032"/>
              </a:lnSpc>
              <a:spcBef>
                <a:spcPts val="0"/>
              </a:spcBef>
              <a:spcAft>
                <a:spcPts val="0"/>
              </a:spcAft>
              <a:buClr>
                <a:srgbClr val="000000"/>
              </a:buClr>
              <a:buSzPts val="2499"/>
              <a:buFont typeface="Arial"/>
              <a:buChar char="•"/>
            </a:pPr>
            <a:r>
              <a:rPr b="0" i="0" lang="en-US" sz="2499" u="none" cap="none" strike="noStrike">
                <a:solidFill>
                  <a:srgbClr val="000000"/>
                </a:solidFill>
                <a:latin typeface="Montserrat"/>
                <a:ea typeface="Montserrat"/>
                <a:cs typeface="Montserrat"/>
                <a:sym typeface="Montserrat"/>
              </a:rPr>
              <a:t>Đẩy mạnh cải cách pháp luật</a:t>
            </a:r>
            <a:endParaRPr/>
          </a:p>
          <a:p>
            <a:pPr indent="-269874" lvl="1" marL="539749" marR="0" rtl="0" algn="l">
              <a:lnSpc>
                <a:spcPct val="180032"/>
              </a:lnSpc>
              <a:spcBef>
                <a:spcPts val="0"/>
              </a:spcBef>
              <a:spcAft>
                <a:spcPts val="0"/>
              </a:spcAft>
              <a:buClr>
                <a:srgbClr val="000000"/>
              </a:buClr>
              <a:buSzPts val="2499"/>
              <a:buFont typeface="Arial"/>
              <a:buChar char="•"/>
            </a:pPr>
            <a:r>
              <a:rPr b="0" i="0" lang="en-US" sz="2499" u="none" cap="none" strike="noStrike">
                <a:solidFill>
                  <a:srgbClr val="000000"/>
                </a:solidFill>
                <a:latin typeface="Montserrat"/>
                <a:ea typeface="Montserrat"/>
                <a:cs typeface="Montserrat"/>
                <a:sym typeface="Montserrat"/>
              </a:rPr>
              <a:t>Tăng cường sự ổn định chính trị </a:t>
            </a:r>
            <a:endParaRPr/>
          </a:p>
          <a:p>
            <a:pPr indent="-269874" lvl="1" marL="539749" marR="0" rtl="0" algn="l">
              <a:lnSpc>
                <a:spcPct val="180032"/>
              </a:lnSpc>
              <a:spcBef>
                <a:spcPts val="0"/>
              </a:spcBef>
              <a:spcAft>
                <a:spcPts val="0"/>
              </a:spcAft>
              <a:buClr>
                <a:srgbClr val="000000"/>
              </a:buClr>
              <a:buSzPts val="2499"/>
              <a:buFont typeface="Arial"/>
              <a:buChar char="•"/>
            </a:pPr>
            <a:r>
              <a:rPr b="0" i="0" lang="en-US" sz="2499" u="none" cap="none" strike="noStrike">
                <a:solidFill>
                  <a:srgbClr val="000000"/>
                </a:solidFill>
                <a:latin typeface="Montserrat"/>
                <a:ea typeface="Montserrat"/>
                <a:cs typeface="Montserrat"/>
                <a:sym typeface="Montserrat"/>
              </a:rPr>
              <a:t>Đảm bảo tính minh bạch và công bằng, tôn trọng quyền con người.</a:t>
            </a:r>
            <a:endParaRPr/>
          </a:p>
        </p:txBody>
      </p:sp>
      <p:cxnSp>
        <p:nvCxnSpPr>
          <p:cNvPr id="527" name="Google Shape;527;p35"/>
          <p:cNvCxnSpPr/>
          <p:nvPr/>
        </p:nvCxnSpPr>
        <p:spPr>
          <a:xfrm>
            <a:off x="1028700" y="4972777"/>
            <a:ext cx="4344771" cy="0"/>
          </a:xfrm>
          <a:prstGeom prst="straightConnector1">
            <a:avLst/>
          </a:prstGeom>
          <a:noFill/>
          <a:ln cap="flat" cmpd="sng" w="66675">
            <a:solidFill>
              <a:srgbClr val="6FAE75"/>
            </a:solidFill>
            <a:prstDash val="solid"/>
            <a:round/>
            <a:headEnd len="sm" w="sm" type="none"/>
            <a:tailEnd len="sm" w="sm" type="none"/>
          </a:ln>
        </p:spPr>
      </p:cxnSp>
      <p:cxnSp>
        <p:nvCxnSpPr>
          <p:cNvPr id="528" name="Google Shape;528;p35"/>
          <p:cNvCxnSpPr/>
          <p:nvPr/>
        </p:nvCxnSpPr>
        <p:spPr>
          <a:xfrm>
            <a:off x="7304490" y="5041470"/>
            <a:ext cx="4337853" cy="0"/>
          </a:xfrm>
          <a:prstGeom prst="straightConnector1">
            <a:avLst/>
          </a:prstGeom>
          <a:noFill/>
          <a:ln cap="flat" cmpd="sng" w="66675">
            <a:solidFill>
              <a:srgbClr val="F0ABC1"/>
            </a:solidFill>
            <a:prstDash val="solid"/>
            <a:round/>
            <a:headEnd len="sm" w="sm" type="none"/>
            <a:tailEnd len="sm" w="sm" type="none"/>
          </a:ln>
        </p:spPr>
      </p:cxnSp>
      <p:cxnSp>
        <p:nvCxnSpPr>
          <p:cNvPr id="529" name="Google Shape;529;p35"/>
          <p:cNvCxnSpPr/>
          <p:nvPr/>
        </p:nvCxnSpPr>
        <p:spPr>
          <a:xfrm rot="26462">
            <a:off x="13578311" y="5058138"/>
            <a:ext cx="4330946" cy="0"/>
          </a:xfrm>
          <a:prstGeom prst="straightConnector1">
            <a:avLst/>
          </a:prstGeom>
          <a:noFill/>
          <a:ln cap="flat" cmpd="sng" w="66675">
            <a:solidFill>
              <a:srgbClr val="1A8FB0"/>
            </a:solidFill>
            <a:prstDash val="solid"/>
            <a:round/>
            <a:headEnd len="sm" w="sm" type="none"/>
            <a:tailEnd len="sm" w="sm" type="none"/>
          </a:ln>
        </p:spPr>
      </p:cxnSp>
      <p:sp>
        <p:nvSpPr>
          <p:cNvPr id="530" name="Google Shape;530;p35"/>
          <p:cNvSpPr txBox="1"/>
          <p:nvPr/>
        </p:nvSpPr>
        <p:spPr>
          <a:xfrm>
            <a:off x="7304490" y="5133200"/>
            <a:ext cx="4209485" cy="3876675"/>
          </a:xfrm>
          <a:prstGeom prst="rect">
            <a:avLst/>
          </a:prstGeom>
          <a:noFill/>
          <a:ln>
            <a:noFill/>
          </a:ln>
        </p:spPr>
        <p:txBody>
          <a:bodyPr anchorCtr="0" anchor="t" bIns="0" lIns="0" spcFirstLastPara="1" rIns="0" wrap="square" tIns="0">
            <a:spAutoFit/>
          </a:bodyPr>
          <a:lstStyle/>
          <a:p>
            <a:pPr indent="-269874" lvl="1" marL="539749" marR="0" rtl="0" algn="l">
              <a:lnSpc>
                <a:spcPct val="180032"/>
              </a:lnSpc>
              <a:spcBef>
                <a:spcPts val="0"/>
              </a:spcBef>
              <a:spcAft>
                <a:spcPts val="0"/>
              </a:spcAft>
              <a:buClr>
                <a:srgbClr val="000000"/>
              </a:buClr>
              <a:buSzPts val="2499"/>
              <a:buFont typeface="Arial"/>
              <a:buChar char="•"/>
            </a:pPr>
            <a:r>
              <a:rPr b="0" i="0" lang="en-US" sz="2499" u="none" cap="none" strike="noStrike">
                <a:solidFill>
                  <a:srgbClr val="000000"/>
                </a:solidFill>
                <a:latin typeface="Montserrat"/>
                <a:ea typeface="Montserrat"/>
                <a:cs typeface="Montserrat"/>
                <a:sym typeface="Montserrat"/>
              </a:rPr>
              <a:t>Giữ tỉ lệ thất nghiệp ở mức thấp</a:t>
            </a:r>
            <a:endParaRPr/>
          </a:p>
          <a:p>
            <a:pPr indent="-269874" lvl="1" marL="539749" marR="0" rtl="0" algn="l">
              <a:lnSpc>
                <a:spcPct val="180032"/>
              </a:lnSpc>
              <a:spcBef>
                <a:spcPts val="0"/>
              </a:spcBef>
              <a:spcAft>
                <a:spcPts val="0"/>
              </a:spcAft>
              <a:buClr>
                <a:srgbClr val="000000"/>
              </a:buClr>
              <a:buSzPts val="2499"/>
              <a:buFont typeface="Arial"/>
              <a:buChar char="•"/>
            </a:pPr>
            <a:r>
              <a:rPr b="0" i="0" lang="en-US" sz="2499" u="none" cap="none" strike="noStrike">
                <a:solidFill>
                  <a:srgbClr val="000000"/>
                </a:solidFill>
                <a:latin typeface="Montserrat"/>
                <a:ea typeface="Montserrat"/>
                <a:cs typeface="Montserrat"/>
                <a:sym typeface="Montserrat"/>
              </a:rPr>
              <a:t>Cải thiện chất lượng giáo dục</a:t>
            </a:r>
            <a:endParaRPr/>
          </a:p>
          <a:p>
            <a:pPr indent="-269874" lvl="1" marL="539749" marR="0" rtl="0" algn="l">
              <a:lnSpc>
                <a:spcPct val="180032"/>
              </a:lnSpc>
              <a:spcBef>
                <a:spcPts val="0"/>
              </a:spcBef>
              <a:spcAft>
                <a:spcPts val="0"/>
              </a:spcAft>
              <a:buClr>
                <a:srgbClr val="000000"/>
              </a:buClr>
              <a:buSzPts val="2499"/>
              <a:buFont typeface="Arial"/>
              <a:buChar char="•"/>
            </a:pPr>
            <a:r>
              <a:rPr b="0" i="0" lang="en-US" sz="2499" u="none" cap="none" strike="noStrike">
                <a:solidFill>
                  <a:srgbClr val="000000"/>
                </a:solidFill>
                <a:latin typeface="Montserrat"/>
                <a:ea typeface="Montserrat"/>
                <a:cs typeface="Montserrat"/>
                <a:sym typeface="Montserrat"/>
              </a:rPr>
              <a:t>Tăng cường an sinh xã hội và đảm bảo an toàn lao động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36"/>
          <p:cNvPicPr preferRelativeResize="0"/>
          <p:nvPr/>
        </p:nvPicPr>
        <p:blipFill rotWithShape="1">
          <a:blip r:embed="rId3">
            <a:alphaModFix/>
          </a:blip>
          <a:srcRect b="0" l="0" r="0" t="0"/>
          <a:stretch/>
        </p:blipFill>
        <p:spPr>
          <a:xfrm flipH="1" rot="148401">
            <a:off x="15297701" y="384797"/>
            <a:ext cx="6729406" cy="5469172"/>
          </a:xfrm>
          <a:prstGeom prst="rect">
            <a:avLst/>
          </a:prstGeom>
          <a:noFill/>
          <a:ln>
            <a:noFill/>
          </a:ln>
        </p:spPr>
      </p:pic>
      <p:pic>
        <p:nvPicPr>
          <p:cNvPr id="536" name="Google Shape;536;p36"/>
          <p:cNvPicPr preferRelativeResize="0"/>
          <p:nvPr/>
        </p:nvPicPr>
        <p:blipFill rotWithShape="1">
          <a:blip r:embed="rId4">
            <a:alphaModFix amt="50000"/>
          </a:blip>
          <a:srcRect b="0" l="0" r="0" t="0"/>
          <a:stretch/>
        </p:blipFill>
        <p:spPr>
          <a:xfrm rot="1082301">
            <a:off x="-5072607" y="6650746"/>
            <a:ext cx="11928886" cy="8231043"/>
          </a:xfrm>
          <a:prstGeom prst="rect">
            <a:avLst/>
          </a:prstGeom>
          <a:noFill/>
          <a:ln>
            <a:noFill/>
          </a:ln>
        </p:spPr>
      </p:pic>
      <p:sp>
        <p:nvSpPr>
          <p:cNvPr id="537" name="Google Shape;537;p36"/>
          <p:cNvSpPr txBox="1"/>
          <p:nvPr/>
        </p:nvSpPr>
        <p:spPr>
          <a:xfrm>
            <a:off x="2481087" y="3234017"/>
            <a:ext cx="13325826" cy="22555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3085" u="none" cap="none" strike="noStrike">
                <a:solidFill>
                  <a:srgbClr val="2D4560"/>
                </a:solidFill>
                <a:latin typeface="Arial"/>
                <a:ea typeface="Arial"/>
                <a:cs typeface="Arial"/>
                <a:sym typeface="Arial"/>
              </a:rPr>
              <a:t>Thank You!!!</a:t>
            </a:r>
            <a:endParaRPr/>
          </a:p>
        </p:txBody>
      </p:sp>
      <p:sp>
        <p:nvSpPr>
          <p:cNvPr id="538" name="Google Shape;538;p36"/>
          <p:cNvSpPr txBox="1"/>
          <p:nvPr/>
        </p:nvSpPr>
        <p:spPr>
          <a:xfrm>
            <a:off x="4789296" y="5337142"/>
            <a:ext cx="8709407" cy="1449141"/>
          </a:xfrm>
          <a:prstGeom prst="rect">
            <a:avLst/>
          </a:prstGeom>
          <a:noFill/>
          <a:ln>
            <a:noFill/>
          </a:ln>
        </p:spPr>
        <p:txBody>
          <a:bodyPr anchorCtr="0" anchor="t" bIns="0" lIns="0" spcFirstLastPara="1" rIns="0" wrap="square" tIns="0">
            <a:spAutoFit/>
          </a:bodyPr>
          <a:lstStyle/>
          <a:p>
            <a:pPr indent="0" lvl="0" marL="0" marR="0" rtl="0" algn="ctr">
              <a:lnSpc>
                <a:spcPct val="139990"/>
              </a:lnSpc>
              <a:spcBef>
                <a:spcPts val="0"/>
              </a:spcBef>
              <a:spcAft>
                <a:spcPts val="0"/>
              </a:spcAft>
              <a:buNone/>
            </a:pPr>
            <a:r>
              <a:rPr b="0" i="0" lang="en-US" sz="8552" u="none" cap="none" strike="noStrike">
                <a:solidFill>
                  <a:srgbClr val="2D4560"/>
                </a:solidFill>
                <a:latin typeface="Arial"/>
                <a:ea typeface="Arial"/>
                <a:cs typeface="Arial"/>
                <a:sym typeface="Arial"/>
              </a:rPr>
              <a:t>See you next time.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11" name="Shape 111"/>
        <p:cNvGrpSpPr/>
        <p:nvPr/>
      </p:nvGrpSpPr>
      <p:grpSpPr>
        <a:xfrm>
          <a:off x="0" y="0"/>
          <a:ext cx="0" cy="0"/>
          <a:chOff x="0" y="0"/>
          <a:chExt cx="0" cy="0"/>
        </a:xfrm>
      </p:grpSpPr>
      <p:cxnSp>
        <p:nvCxnSpPr>
          <p:cNvPr id="112" name="Google Shape;112;p4"/>
          <p:cNvCxnSpPr/>
          <p:nvPr/>
        </p:nvCxnSpPr>
        <p:spPr>
          <a:xfrm rot="-7677">
            <a:off x="1028686" y="7454182"/>
            <a:ext cx="16230635" cy="0"/>
          </a:xfrm>
          <a:prstGeom prst="straightConnector1">
            <a:avLst/>
          </a:prstGeom>
          <a:noFill/>
          <a:ln cap="rnd" cmpd="sng" w="19050">
            <a:solidFill>
              <a:srgbClr val="000000"/>
            </a:solidFill>
            <a:prstDash val="solid"/>
            <a:round/>
            <a:headEnd len="sm" w="sm" type="none"/>
            <a:tailEnd len="sm" w="sm" type="none"/>
          </a:ln>
        </p:spPr>
      </p:cxnSp>
      <p:sp>
        <p:nvSpPr>
          <p:cNvPr id="113" name="Google Shape;113;p4"/>
          <p:cNvSpPr txBox="1"/>
          <p:nvPr/>
        </p:nvSpPr>
        <p:spPr>
          <a:xfrm>
            <a:off x="1527797" y="808721"/>
            <a:ext cx="4113312" cy="1193800"/>
          </a:xfrm>
          <a:prstGeom prst="rect">
            <a:avLst/>
          </a:prstGeom>
          <a:noFill/>
          <a:ln>
            <a:noFill/>
          </a:ln>
        </p:spPr>
        <p:txBody>
          <a:bodyPr anchorCtr="0" anchor="t" bIns="0" lIns="0" spcFirstLastPara="1" rIns="0" wrap="square" tIns="0">
            <a:spAutoFit/>
          </a:bodyPr>
          <a:lstStyle/>
          <a:p>
            <a:pPr indent="0" lvl="1" marL="0" marR="0" rtl="0" algn="l">
              <a:lnSpc>
                <a:spcPct val="140005"/>
              </a:lnSpc>
              <a:spcBef>
                <a:spcPts val="0"/>
              </a:spcBef>
              <a:spcAft>
                <a:spcPts val="0"/>
              </a:spcAft>
              <a:buNone/>
            </a:pPr>
            <a:r>
              <a:rPr b="1" i="0" lang="en-US" sz="6999" u="none" cap="none" strike="noStrike">
                <a:solidFill>
                  <a:srgbClr val="000000"/>
                </a:solidFill>
                <a:latin typeface="Inter"/>
                <a:ea typeface="Inter"/>
                <a:cs typeface="Inter"/>
                <a:sym typeface="Inter"/>
              </a:rPr>
              <a:t>MỤC LỤC</a:t>
            </a:r>
            <a:endParaRPr/>
          </a:p>
        </p:txBody>
      </p:sp>
      <p:grpSp>
        <p:nvGrpSpPr>
          <p:cNvPr id="114" name="Google Shape;114;p4"/>
          <p:cNvGrpSpPr/>
          <p:nvPr/>
        </p:nvGrpSpPr>
        <p:grpSpPr>
          <a:xfrm>
            <a:off x="1028700" y="4833104"/>
            <a:ext cx="3364925" cy="1994272"/>
            <a:chOff x="0" y="-9525"/>
            <a:chExt cx="4486566" cy="2659029"/>
          </a:xfrm>
        </p:grpSpPr>
        <p:sp>
          <p:nvSpPr>
            <p:cNvPr id="115" name="Google Shape;115;p4"/>
            <p:cNvSpPr txBox="1"/>
            <p:nvPr/>
          </p:nvSpPr>
          <p:spPr>
            <a:xfrm>
              <a:off x="0" y="-9525"/>
              <a:ext cx="4486566" cy="873125"/>
            </a:xfrm>
            <a:prstGeom prst="rect">
              <a:avLst/>
            </a:prstGeom>
            <a:noFill/>
            <a:ln>
              <a:noFill/>
            </a:ln>
          </p:spPr>
          <p:txBody>
            <a:bodyPr anchorCtr="0" anchor="t" bIns="0" lIns="0" spcFirstLastPara="1" rIns="0" wrap="square" tIns="0">
              <a:spAutoFit/>
            </a:bodyPr>
            <a:lstStyle/>
            <a:p>
              <a:pPr indent="0" lvl="0" marL="0" marR="0" rtl="0" algn="l">
                <a:lnSpc>
                  <a:spcPct val="120004"/>
                </a:lnSpc>
                <a:spcBef>
                  <a:spcPts val="0"/>
                </a:spcBef>
                <a:spcAft>
                  <a:spcPts val="0"/>
                </a:spcAft>
                <a:buNone/>
              </a:pPr>
              <a:r>
                <a:rPr b="1" i="0" lang="en-US" sz="4299" u="none" cap="none" strike="noStrike">
                  <a:solidFill>
                    <a:srgbClr val="000000"/>
                  </a:solidFill>
                  <a:latin typeface="Inter"/>
                  <a:ea typeface="Inter"/>
                  <a:cs typeface="Inter"/>
                  <a:sym typeface="Inter"/>
                </a:rPr>
                <a:t>1</a:t>
              </a:r>
              <a:endParaRPr/>
            </a:p>
          </p:txBody>
        </p:sp>
        <p:sp>
          <p:nvSpPr>
            <p:cNvPr id="116" name="Google Shape;116;p4"/>
            <p:cNvSpPr txBox="1"/>
            <p:nvPr/>
          </p:nvSpPr>
          <p:spPr>
            <a:xfrm>
              <a:off x="0" y="1050361"/>
              <a:ext cx="4486566" cy="1599143"/>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3499" u="none" cap="none" strike="noStrike">
                  <a:solidFill>
                    <a:srgbClr val="000000"/>
                  </a:solidFill>
                  <a:latin typeface="Inter"/>
                  <a:ea typeface="Inter"/>
                  <a:cs typeface="Inter"/>
                  <a:sym typeface="Inter"/>
                </a:rPr>
                <a:t>Giới thiệu</a:t>
              </a:r>
              <a:endParaRPr/>
            </a:p>
            <a:p>
              <a:pPr indent="0" lvl="0" marL="0" marR="0" rtl="0" algn="l">
                <a:lnSpc>
                  <a:spcPct val="140011"/>
                </a:lnSpc>
                <a:spcBef>
                  <a:spcPts val="0"/>
                </a:spcBef>
                <a:spcAft>
                  <a:spcPts val="0"/>
                </a:spcAft>
                <a:buNone/>
              </a:pPr>
              <a:r>
                <a:rPr b="0" i="0" lang="en-US" sz="3499" u="none" cap="none" strike="noStrike">
                  <a:solidFill>
                    <a:srgbClr val="000000"/>
                  </a:solidFill>
                  <a:latin typeface="Inter"/>
                  <a:ea typeface="Inter"/>
                  <a:cs typeface="Inter"/>
                  <a:sym typeface="Inter"/>
                </a:rPr>
                <a:t>về dataset</a:t>
              </a:r>
              <a:endParaRPr/>
            </a:p>
          </p:txBody>
        </p:sp>
      </p:grpSp>
      <p:grpSp>
        <p:nvGrpSpPr>
          <p:cNvPr id="117" name="Google Shape;117;p4"/>
          <p:cNvGrpSpPr/>
          <p:nvPr/>
        </p:nvGrpSpPr>
        <p:grpSpPr>
          <a:xfrm>
            <a:off x="4596122" y="4833104"/>
            <a:ext cx="3364925" cy="1994272"/>
            <a:chOff x="0" y="-9525"/>
            <a:chExt cx="4486566" cy="2659029"/>
          </a:xfrm>
        </p:grpSpPr>
        <p:sp>
          <p:nvSpPr>
            <p:cNvPr id="118" name="Google Shape;118;p4"/>
            <p:cNvSpPr txBox="1"/>
            <p:nvPr/>
          </p:nvSpPr>
          <p:spPr>
            <a:xfrm>
              <a:off x="0" y="-9525"/>
              <a:ext cx="4486566" cy="873125"/>
            </a:xfrm>
            <a:prstGeom prst="rect">
              <a:avLst/>
            </a:prstGeom>
            <a:noFill/>
            <a:ln>
              <a:noFill/>
            </a:ln>
          </p:spPr>
          <p:txBody>
            <a:bodyPr anchorCtr="0" anchor="t" bIns="0" lIns="0" spcFirstLastPara="1" rIns="0" wrap="square" tIns="0">
              <a:spAutoFit/>
            </a:bodyPr>
            <a:lstStyle/>
            <a:p>
              <a:pPr indent="0" lvl="0" marL="0" marR="0" rtl="0" algn="l">
                <a:lnSpc>
                  <a:spcPct val="120004"/>
                </a:lnSpc>
                <a:spcBef>
                  <a:spcPts val="0"/>
                </a:spcBef>
                <a:spcAft>
                  <a:spcPts val="0"/>
                </a:spcAft>
                <a:buNone/>
              </a:pPr>
              <a:r>
                <a:rPr b="1" i="0" lang="en-US" sz="4299" u="none" cap="none" strike="noStrike">
                  <a:solidFill>
                    <a:srgbClr val="000000"/>
                  </a:solidFill>
                  <a:latin typeface="Inter"/>
                  <a:ea typeface="Inter"/>
                  <a:cs typeface="Inter"/>
                  <a:sym typeface="Inter"/>
                </a:rPr>
                <a:t>2</a:t>
              </a:r>
              <a:endParaRPr/>
            </a:p>
          </p:txBody>
        </p:sp>
        <p:sp>
          <p:nvSpPr>
            <p:cNvPr id="119" name="Google Shape;119;p4"/>
            <p:cNvSpPr txBox="1"/>
            <p:nvPr/>
          </p:nvSpPr>
          <p:spPr>
            <a:xfrm>
              <a:off x="0" y="1050361"/>
              <a:ext cx="4486566" cy="1599143"/>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3499" u="none" cap="none" strike="noStrike">
                  <a:solidFill>
                    <a:srgbClr val="000000"/>
                  </a:solidFill>
                  <a:latin typeface="Inter"/>
                  <a:ea typeface="Inter"/>
                  <a:cs typeface="Inter"/>
                  <a:sym typeface="Inter"/>
                </a:rPr>
                <a:t>Các công </a:t>
              </a:r>
              <a:endParaRPr/>
            </a:p>
            <a:p>
              <a:pPr indent="0" lvl="1" marL="0" marR="0" rtl="0" algn="l">
                <a:lnSpc>
                  <a:spcPct val="140011"/>
                </a:lnSpc>
                <a:spcBef>
                  <a:spcPts val="0"/>
                </a:spcBef>
                <a:spcAft>
                  <a:spcPts val="0"/>
                </a:spcAft>
                <a:buNone/>
              </a:pPr>
              <a:r>
                <a:rPr b="0" i="0" lang="en-US" sz="3499" u="none" cap="none" strike="noStrike">
                  <a:solidFill>
                    <a:srgbClr val="000000"/>
                  </a:solidFill>
                  <a:latin typeface="Inter"/>
                  <a:ea typeface="Inter"/>
                  <a:cs typeface="Inter"/>
                  <a:sym typeface="Inter"/>
                </a:rPr>
                <a:t>cụ sử dụng </a:t>
              </a:r>
              <a:endParaRPr/>
            </a:p>
          </p:txBody>
        </p:sp>
      </p:grpSp>
      <p:grpSp>
        <p:nvGrpSpPr>
          <p:cNvPr id="120" name="Google Shape;120;p4"/>
          <p:cNvGrpSpPr/>
          <p:nvPr/>
        </p:nvGrpSpPr>
        <p:grpSpPr>
          <a:xfrm>
            <a:off x="11728494" y="4833104"/>
            <a:ext cx="3364925" cy="1994272"/>
            <a:chOff x="0" y="-9525"/>
            <a:chExt cx="4486566" cy="2659029"/>
          </a:xfrm>
        </p:grpSpPr>
        <p:sp>
          <p:nvSpPr>
            <p:cNvPr id="121" name="Google Shape;121;p4"/>
            <p:cNvSpPr txBox="1"/>
            <p:nvPr/>
          </p:nvSpPr>
          <p:spPr>
            <a:xfrm>
              <a:off x="0" y="-9525"/>
              <a:ext cx="4486566" cy="873125"/>
            </a:xfrm>
            <a:prstGeom prst="rect">
              <a:avLst/>
            </a:prstGeom>
            <a:noFill/>
            <a:ln>
              <a:noFill/>
            </a:ln>
          </p:spPr>
          <p:txBody>
            <a:bodyPr anchorCtr="0" anchor="t" bIns="0" lIns="0" spcFirstLastPara="1" rIns="0" wrap="square" tIns="0">
              <a:spAutoFit/>
            </a:bodyPr>
            <a:lstStyle/>
            <a:p>
              <a:pPr indent="0" lvl="0" marL="0" marR="0" rtl="0" algn="l">
                <a:lnSpc>
                  <a:spcPct val="120004"/>
                </a:lnSpc>
                <a:spcBef>
                  <a:spcPts val="0"/>
                </a:spcBef>
                <a:spcAft>
                  <a:spcPts val="0"/>
                </a:spcAft>
                <a:buNone/>
              </a:pPr>
              <a:r>
                <a:rPr b="1" i="0" lang="en-US" sz="4299" u="none" cap="none" strike="noStrike">
                  <a:solidFill>
                    <a:srgbClr val="000000"/>
                  </a:solidFill>
                  <a:latin typeface="Inter"/>
                  <a:ea typeface="Inter"/>
                  <a:cs typeface="Inter"/>
                  <a:sym typeface="Inter"/>
                </a:rPr>
                <a:t>4</a:t>
              </a:r>
              <a:endParaRPr/>
            </a:p>
          </p:txBody>
        </p:sp>
        <p:sp>
          <p:nvSpPr>
            <p:cNvPr id="122" name="Google Shape;122;p4"/>
            <p:cNvSpPr txBox="1"/>
            <p:nvPr/>
          </p:nvSpPr>
          <p:spPr>
            <a:xfrm>
              <a:off x="0" y="1050361"/>
              <a:ext cx="4486566" cy="1599143"/>
            </a:xfrm>
            <a:prstGeom prst="rect">
              <a:avLst/>
            </a:prstGeom>
            <a:noFill/>
            <a:ln>
              <a:noFill/>
            </a:ln>
          </p:spPr>
          <p:txBody>
            <a:bodyPr anchorCtr="0" anchor="t" bIns="0" lIns="0" spcFirstLastPara="1" rIns="0" wrap="square" tIns="0">
              <a:spAutoFit/>
            </a:bodyPr>
            <a:lstStyle/>
            <a:p>
              <a:pPr indent="0" lvl="1" marL="0" marR="0" rtl="0" algn="l">
                <a:lnSpc>
                  <a:spcPct val="140011"/>
                </a:lnSpc>
                <a:spcBef>
                  <a:spcPts val="0"/>
                </a:spcBef>
                <a:spcAft>
                  <a:spcPts val="0"/>
                </a:spcAft>
                <a:buNone/>
              </a:pPr>
              <a:r>
                <a:rPr b="0" i="0" lang="en-US" sz="3499" u="none" cap="none" strike="noStrike">
                  <a:solidFill>
                    <a:srgbClr val="000000"/>
                  </a:solidFill>
                  <a:latin typeface="Inter"/>
                  <a:ea typeface="Inter"/>
                  <a:cs typeface="Inter"/>
                  <a:sym typeface="Inter"/>
                </a:rPr>
                <a:t>Nội dung phân tích</a:t>
              </a:r>
              <a:endParaRPr/>
            </a:p>
          </p:txBody>
        </p:sp>
      </p:grpSp>
      <p:grpSp>
        <p:nvGrpSpPr>
          <p:cNvPr id="123" name="Google Shape;123;p4"/>
          <p:cNvGrpSpPr/>
          <p:nvPr/>
        </p:nvGrpSpPr>
        <p:grpSpPr>
          <a:xfrm>
            <a:off x="15576838" y="4833103"/>
            <a:ext cx="3364925" cy="1994272"/>
            <a:chOff x="0" y="-9525"/>
            <a:chExt cx="4486566" cy="2659028"/>
          </a:xfrm>
        </p:grpSpPr>
        <p:sp>
          <p:nvSpPr>
            <p:cNvPr id="124" name="Google Shape;124;p4"/>
            <p:cNvSpPr txBox="1"/>
            <p:nvPr/>
          </p:nvSpPr>
          <p:spPr>
            <a:xfrm>
              <a:off x="0" y="-9525"/>
              <a:ext cx="4486566" cy="873125"/>
            </a:xfrm>
            <a:prstGeom prst="rect">
              <a:avLst/>
            </a:prstGeom>
            <a:noFill/>
            <a:ln>
              <a:noFill/>
            </a:ln>
          </p:spPr>
          <p:txBody>
            <a:bodyPr anchorCtr="0" anchor="t" bIns="0" lIns="0" spcFirstLastPara="1" rIns="0" wrap="square" tIns="0">
              <a:spAutoFit/>
            </a:bodyPr>
            <a:lstStyle/>
            <a:p>
              <a:pPr indent="0" lvl="0" marL="0" marR="0" rtl="0" algn="l">
                <a:lnSpc>
                  <a:spcPct val="120004"/>
                </a:lnSpc>
                <a:spcBef>
                  <a:spcPts val="0"/>
                </a:spcBef>
                <a:spcAft>
                  <a:spcPts val="0"/>
                </a:spcAft>
                <a:buNone/>
              </a:pPr>
              <a:r>
                <a:rPr b="1" i="0" lang="en-US" sz="4299" u="none" cap="none" strike="noStrike">
                  <a:solidFill>
                    <a:srgbClr val="000000"/>
                  </a:solidFill>
                  <a:latin typeface="Inter"/>
                  <a:ea typeface="Inter"/>
                  <a:cs typeface="Inter"/>
                  <a:sym typeface="Inter"/>
                </a:rPr>
                <a:t>5</a:t>
              </a:r>
              <a:endParaRPr/>
            </a:p>
          </p:txBody>
        </p:sp>
        <p:sp>
          <p:nvSpPr>
            <p:cNvPr id="125" name="Google Shape;125;p4"/>
            <p:cNvSpPr txBox="1"/>
            <p:nvPr/>
          </p:nvSpPr>
          <p:spPr>
            <a:xfrm>
              <a:off x="0" y="1050361"/>
              <a:ext cx="4486566" cy="159914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500" u="none" cap="none" strike="noStrike">
                  <a:solidFill>
                    <a:srgbClr val="000000"/>
                  </a:solidFill>
                  <a:latin typeface="Inter"/>
                  <a:ea typeface="Inter"/>
                  <a:cs typeface="Inter"/>
                  <a:sym typeface="Inter"/>
                </a:rPr>
                <a:t>Giải pháp </a:t>
              </a:r>
              <a:endParaRPr/>
            </a:p>
            <a:p>
              <a:pPr indent="0" lvl="0" marL="0" marR="0" rtl="0" algn="l">
                <a:lnSpc>
                  <a:spcPct val="140000"/>
                </a:lnSpc>
                <a:spcBef>
                  <a:spcPts val="0"/>
                </a:spcBef>
                <a:spcAft>
                  <a:spcPts val="0"/>
                </a:spcAft>
                <a:buNone/>
              </a:pPr>
              <a:r>
                <a:rPr b="0" i="0" lang="en-US" sz="3500" u="none" cap="none" strike="noStrike">
                  <a:solidFill>
                    <a:srgbClr val="000000"/>
                  </a:solidFill>
                  <a:latin typeface="Inter"/>
                  <a:ea typeface="Inter"/>
                  <a:cs typeface="Inter"/>
                  <a:sym typeface="Inter"/>
                </a:rPr>
                <a:t>đề xuất</a:t>
              </a:r>
              <a:endParaRPr/>
            </a:p>
          </p:txBody>
        </p:sp>
      </p:grpSp>
      <p:grpSp>
        <p:nvGrpSpPr>
          <p:cNvPr id="126" name="Google Shape;126;p4"/>
          <p:cNvGrpSpPr/>
          <p:nvPr/>
        </p:nvGrpSpPr>
        <p:grpSpPr>
          <a:xfrm>
            <a:off x="-480905" y="9149804"/>
            <a:ext cx="19328732" cy="3194592"/>
            <a:chOff x="0" y="-28575"/>
            <a:chExt cx="5090695" cy="841375"/>
          </a:xfrm>
        </p:grpSpPr>
        <p:sp>
          <p:nvSpPr>
            <p:cNvPr id="127" name="Google Shape;127;p4"/>
            <p:cNvSpPr/>
            <p:nvPr/>
          </p:nvSpPr>
          <p:spPr>
            <a:xfrm>
              <a:off x="0" y="0"/>
              <a:ext cx="5090695" cy="385011"/>
            </a:xfrm>
            <a:custGeom>
              <a:rect b="b" l="l" r="r" t="t"/>
              <a:pathLst>
                <a:path extrusionOk="0" h="385011" w="5090695">
                  <a:moveTo>
                    <a:pt x="0" y="0"/>
                  </a:moveTo>
                  <a:lnTo>
                    <a:pt x="5090695" y="0"/>
                  </a:lnTo>
                  <a:lnTo>
                    <a:pt x="5090695" y="385011"/>
                  </a:lnTo>
                  <a:lnTo>
                    <a:pt x="0" y="385011"/>
                  </a:lnTo>
                  <a:close/>
                </a:path>
              </a:pathLst>
            </a:custGeom>
            <a:solidFill>
              <a:srgbClr val="2BB4D4"/>
            </a:solidFill>
            <a:ln>
              <a:noFill/>
            </a:ln>
          </p:spPr>
        </p:sp>
        <p:sp>
          <p:nvSpPr>
            <p:cNvPr id="128" name="Google Shape;128;p4"/>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29" name="Google Shape;129;p4"/>
          <p:cNvPicPr preferRelativeResize="0"/>
          <p:nvPr/>
        </p:nvPicPr>
        <p:blipFill rotWithShape="1">
          <a:blip r:embed="rId3">
            <a:alphaModFix/>
          </a:blip>
          <a:srcRect b="0" l="0" r="0" t="0"/>
          <a:stretch/>
        </p:blipFill>
        <p:spPr>
          <a:xfrm>
            <a:off x="15828435" y="259512"/>
            <a:ext cx="2146628" cy="2425568"/>
          </a:xfrm>
          <a:prstGeom prst="rect">
            <a:avLst/>
          </a:prstGeom>
          <a:noFill/>
          <a:ln>
            <a:noFill/>
          </a:ln>
        </p:spPr>
      </p:pic>
      <p:grpSp>
        <p:nvGrpSpPr>
          <p:cNvPr id="130" name="Google Shape;130;p4"/>
          <p:cNvGrpSpPr/>
          <p:nvPr/>
        </p:nvGrpSpPr>
        <p:grpSpPr>
          <a:xfrm>
            <a:off x="8163544" y="4833104"/>
            <a:ext cx="3364925" cy="1994272"/>
            <a:chOff x="0" y="-9525"/>
            <a:chExt cx="4486566" cy="2659029"/>
          </a:xfrm>
        </p:grpSpPr>
        <p:sp>
          <p:nvSpPr>
            <p:cNvPr id="131" name="Google Shape;131;p4"/>
            <p:cNvSpPr txBox="1"/>
            <p:nvPr/>
          </p:nvSpPr>
          <p:spPr>
            <a:xfrm>
              <a:off x="0" y="-9525"/>
              <a:ext cx="4486566" cy="873125"/>
            </a:xfrm>
            <a:prstGeom prst="rect">
              <a:avLst/>
            </a:prstGeom>
            <a:noFill/>
            <a:ln>
              <a:noFill/>
            </a:ln>
          </p:spPr>
          <p:txBody>
            <a:bodyPr anchorCtr="0" anchor="t" bIns="0" lIns="0" spcFirstLastPara="1" rIns="0" wrap="square" tIns="0">
              <a:spAutoFit/>
            </a:bodyPr>
            <a:lstStyle/>
            <a:p>
              <a:pPr indent="0" lvl="0" marL="0" marR="0" rtl="0" algn="l">
                <a:lnSpc>
                  <a:spcPct val="120004"/>
                </a:lnSpc>
                <a:spcBef>
                  <a:spcPts val="0"/>
                </a:spcBef>
                <a:spcAft>
                  <a:spcPts val="0"/>
                </a:spcAft>
                <a:buNone/>
              </a:pPr>
              <a:r>
                <a:rPr b="1" i="0" lang="en-US" sz="4299" u="none" cap="none" strike="noStrike">
                  <a:solidFill>
                    <a:srgbClr val="000000"/>
                  </a:solidFill>
                  <a:latin typeface="Inter"/>
                  <a:ea typeface="Inter"/>
                  <a:cs typeface="Inter"/>
                  <a:sym typeface="Inter"/>
                </a:rPr>
                <a:t>3</a:t>
              </a:r>
              <a:endParaRPr/>
            </a:p>
          </p:txBody>
        </p:sp>
        <p:sp>
          <p:nvSpPr>
            <p:cNvPr id="132" name="Google Shape;132;p4"/>
            <p:cNvSpPr txBox="1"/>
            <p:nvPr/>
          </p:nvSpPr>
          <p:spPr>
            <a:xfrm>
              <a:off x="0" y="1050361"/>
              <a:ext cx="4486566" cy="1599143"/>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3499" u="none" cap="none" strike="noStrike">
                  <a:solidFill>
                    <a:srgbClr val="000000"/>
                  </a:solidFill>
                  <a:latin typeface="Inter"/>
                  <a:ea typeface="Inter"/>
                  <a:cs typeface="Inter"/>
                  <a:sym typeface="Inter"/>
                </a:rPr>
                <a:t>Các bước</a:t>
              </a:r>
              <a:endParaRPr/>
            </a:p>
            <a:p>
              <a:pPr indent="0" lvl="1" marL="0" marR="0" rtl="0" algn="l">
                <a:lnSpc>
                  <a:spcPct val="140011"/>
                </a:lnSpc>
                <a:spcBef>
                  <a:spcPts val="0"/>
                </a:spcBef>
                <a:spcAft>
                  <a:spcPts val="0"/>
                </a:spcAft>
                <a:buNone/>
              </a:pPr>
              <a:r>
                <a:rPr b="0" i="0" lang="en-US" sz="3499" u="none" cap="none" strike="noStrike">
                  <a:solidFill>
                    <a:srgbClr val="000000"/>
                  </a:solidFill>
                  <a:latin typeface="Inter"/>
                  <a:ea typeface="Inter"/>
                  <a:cs typeface="Inter"/>
                  <a:sym typeface="Inter"/>
                </a:rPr>
                <a:t> thực hiện</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5"/>
          <p:cNvPicPr preferRelativeResize="0"/>
          <p:nvPr/>
        </p:nvPicPr>
        <p:blipFill rotWithShape="1">
          <a:blip r:embed="rId3">
            <a:alphaModFix amt="50000"/>
          </a:blip>
          <a:srcRect b="0" l="0" r="0" t="0"/>
          <a:stretch/>
        </p:blipFill>
        <p:spPr>
          <a:xfrm rot="-1625759">
            <a:off x="10561312" y="3846236"/>
            <a:ext cx="10884489" cy="8846121"/>
          </a:xfrm>
          <a:prstGeom prst="rect">
            <a:avLst/>
          </a:prstGeom>
          <a:noFill/>
          <a:ln>
            <a:noFill/>
          </a:ln>
        </p:spPr>
      </p:pic>
      <p:pic>
        <p:nvPicPr>
          <p:cNvPr id="138" name="Google Shape;138;p5"/>
          <p:cNvPicPr preferRelativeResize="0"/>
          <p:nvPr/>
        </p:nvPicPr>
        <p:blipFill rotWithShape="1">
          <a:blip r:embed="rId4">
            <a:alphaModFix/>
          </a:blip>
          <a:srcRect b="0" l="0" r="0" t="0"/>
          <a:stretch/>
        </p:blipFill>
        <p:spPr>
          <a:xfrm>
            <a:off x="9954871" y="2109063"/>
            <a:ext cx="8333129" cy="3193126"/>
          </a:xfrm>
          <a:prstGeom prst="rect">
            <a:avLst/>
          </a:prstGeom>
          <a:noFill/>
          <a:ln>
            <a:noFill/>
          </a:ln>
        </p:spPr>
      </p:pic>
      <p:pic>
        <p:nvPicPr>
          <p:cNvPr id="139" name="Google Shape;139;p5"/>
          <p:cNvPicPr preferRelativeResize="0"/>
          <p:nvPr/>
        </p:nvPicPr>
        <p:blipFill rotWithShape="1">
          <a:blip r:embed="rId5">
            <a:alphaModFix/>
          </a:blip>
          <a:srcRect b="0" l="0" r="0" t="0"/>
          <a:stretch/>
        </p:blipFill>
        <p:spPr>
          <a:xfrm>
            <a:off x="10020364" y="7492043"/>
            <a:ext cx="1435975" cy="1554507"/>
          </a:xfrm>
          <a:prstGeom prst="rect">
            <a:avLst/>
          </a:prstGeom>
          <a:noFill/>
          <a:ln>
            <a:noFill/>
          </a:ln>
        </p:spPr>
      </p:pic>
      <p:sp>
        <p:nvSpPr>
          <p:cNvPr id="140" name="Google Shape;140;p5"/>
          <p:cNvSpPr txBox="1"/>
          <p:nvPr/>
        </p:nvSpPr>
        <p:spPr>
          <a:xfrm>
            <a:off x="695244" y="2362529"/>
            <a:ext cx="7964179" cy="354882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0" i="0" lang="en-US" sz="3136" u="none" cap="none" strike="noStrike">
                <a:solidFill>
                  <a:srgbClr val="000000"/>
                </a:solidFill>
                <a:latin typeface="Montserrat"/>
                <a:ea typeface="Montserrat"/>
                <a:cs typeface="Montserrat"/>
                <a:sym typeface="Montserrat"/>
              </a:rPr>
              <a:t>Bộ dữ liệu Dự thảo ESG dataset do </a:t>
            </a:r>
            <a:r>
              <a:rPr b="1" i="0" lang="en-US" sz="3136" u="none" cap="none" strike="noStrike">
                <a:solidFill>
                  <a:srgbClr val="1A8FB0"/>
                </a:solidFill>
                <a:latin typeface="Montserrat"/>
                <a:ea typeface="Montserrat"/>
                <a:cs typeface="Montserrat"/>
                <a:sym typeface="Montserrat"/>
              </a:rPr>
              <a:t>Ngân hàng Thế giới</a:t>
            </a:r>
            <a:r>
              <a:rPr b="0" i="0" lang="en-US" sz="3136" u="none" cap="none" strike="noStrike">
                <a:solidFill>
                  <a:srgbClr val="000000"/>
                </a:solidFill>
                <a:latin typeface="Montserrat"/>
                <a:ea typeface="Montserrat"/>
                <a:cs typeface="Montserrat"/>
                <a:sym typeface="Montserrat"/>
              </a:rPr>
              <a:t> cung cấp thông tin về các chủ đề bền vững chính bao gồm các hạng mục </a:t>
            </a:r>
            <a:r>
              <a:rPr b="1" i="0" lang="en-US" sz="3136" u="none" cap="none" strike="noStrike">
                <a:solidFill>
                  <a:srgbClr val="1A8FB0"/>
                </a:solidFill>
                <a:latin typeface="Montserrat"/>
                <a:ea typeface="Montserrat"/>
                <a:cs typeface="Montserrat"/>
                <a:sym typeface="Montserrat"/>
              </a:rPr>
              <a:t>Environmental</a:t>
            </a:r>
            <a:r>
              <a:rPr b="1" i="0" lang="en-US" sz="3136" u="none" cap="none" strike="noStrike">
                <a:solidFill>
                  <a:srgbClr val="000000"/>
                </a:solidFill>
                <a:latin typeface="Montserrat"/>
                <a:ea typeface="Montserrat"/>
                <a:cs typeface="Montserrat"/>
                <a:sym typeface="Montserrat"/>
              </a:rPr>
              <a:t> </a:t>
            </a:r>
            <a:r>
              <a:rPr b="0" i="0" lang="en-US" sz="3136" u="none" cap="none" strike="noStrike">
                <a:solidFill>
                  <a:srgbClr val="000000"/>
                </a:solidFill>
                <a:latin typeface="Montserrat"/>
                <a:ea typeface="Montserrat"/>
                <a:cs typeface="Montserrat"/>
                <a:sym typeface="Montserrat"/>
              </a:rPr>
              <a:t>(môi trường), </a:t>
            </a:r>
            <a:r>
              <a:rPr b="1" i="0" lang="en-US" sz="3136" u="none" cap="none" strike="noStrike">
                <a:solidFill>
                  <a:srgbClr val="1A8FB0"/>
                </a:solidFill>
                <a:latin typeface="Montserrat"/>
                <a:ea typeface="Montserrat"/>
                <a:cs typeface="Montserrat"/>
                <a:sym typeface="Montserrat"/>
              </a:rPr>
              <a:t>Social</a:t>
            </a:r>
            <a:r>
              <a:rPr b="0" i="0" lang="en-US" sz="3136" u="none" cap="none" strike="noStrike">
                <a:solidFill>
                  <a:srgbClr val="000000"/>
                </a:solidFill>
                <a:latin typeface="Montserrat"/>
                <a:ea typeface="Montserrat"/>
                <a:cs typeface="Montserrat"/>
                <a:sym typeface="Montserrat"/>
              </a:rPr>
              <a:t> (xã hội) và </a:t>
            </a:r>
            <a:r>
              <a:rPr b="1" i="0" lang="en-US" sz="3136" u="none" cap="none" strike="noStrike">
                <a:solidFill>
                  <a:srgbClr val="1A8FB0"/>
                </a:solidFill>
                <a:latin typeface="Montserrat"/>
                <a:ea typeface="Montserrat"/>
                <a:cs typeface="Montserrat"/>
                <a:sym typeface="Montserrat"/>
              </a:rPr>
              <a:t>Governance</a:t>
            </a:r>
            <a:r>
              <a:rPr b="0" i="0" lang="en-US" sz="3136" u="none" cap="none" strike="noStrike">
                <a:solidFill>
                  <a:srgbClr val="000000"/>
                </a:solidFill>
                <a:latin typeface="Montserrat"/>
                <a:ea typeface="Montserrat"/>
                <a:cs typeface="Montserrat"/>
                <a:sym typeface="Montserrat"/>
              </a:rPr>
              <a:t> (quản trị).</a:t>
            </a:r>
            <a:endParaRPr/>
          </a:p>
        </p:txBody>
      </p:sp>
      <p:sp>
        <p:nvSpPr>
          <p:cNvPr id="141" name="Google Shape;141;p5"/>
          <p:cNvSpPr txBox="1"/>
          <p:nvPr/>
        </p:nvSpPr>
        <p:spPr>
          <a:xfrm>
            <a:off x="229702" y="9537344"/>
            <a:ext cx="4138612" cy="5378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200" u="none" cap="none" strike="noStrike">
                <a:solidFill>
                  <a:srgbClr val="000000"/>
                </a:solidFill>
                <a:latin typeface="Montserrat SemiBold"/>
                <a:ea typeface="Montserrat SemiBold"/>
                <a:cs typeface="Montserrat SemiBold"/>
                <a:sym typeface="Montserrat SemiBold"/>
              </a:rPr>
              <a:t>Nguồn: World Bank</a:t>
            </a:r>
            <a:endParaRPr/>
          </a:p>
        </p:txBody>
      </p:sp>
      <p:sp>
        <p:nvSpPr>
          <p:cNvPr id="142" name="Google Shape;142;p5"/>
          <p:cNvSpPr txBox="1"/>
          <p:nvPr/>
        </p:nvSpPr>
        <p:spPr>
          <a:xfrm>
            <a:off x="695244" y="1052742"/>
            <a:ext cx="10721873" cy="800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6000" u="none" cap="none" strike="noStrike">
                <a:solidFill>
                  <a:srgbClr val="004AAD"/>
                </a:solidFill>
                <a:latin typeface="Montserrat"/>
                <a:ea typeface="Montserrat"/>
                <a:cs typeface="Montserrat"/>
                <a:sym typeface="Montserrat"/>
              </a:rPr>
              <a:t>1. VỀ DATASET</a:t>
            </a:r>
            <a:endParaRPr/>
          </a:p>
        </p:txBody>
      </p:sp>
      <p:sp>
        <p:nvSpPr>
          <p:cNvPr id="143" name="Google Shape;143;p5"/>
          <p:cNvSpPr txBox="1"/>
          <p:nvPr/>
        </p:nvSpPr>
        <p:spPr>
          <a:xfrm>
            <a:off x="695244" y="6680777"/>
            <a:ext cx="7964179" cy="2357797"/>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0" i="0" lang="en-US" sz="3136" u="none" cap="none" strike="noStrike">
                <a:solidFill>
                  <a:srgbClr val="000000"/>
                </a:solidFill>
                <a:latin typeface="Montserrat"/>
                <a:ea typeface="Montserrat"/>
                <a:cs typeface="Montserrat"/>
                <a:sym typeface="Montserrat"/>
              </a:rPr>
              <a:t>Dataset gồm 3 file về </a:t>
            </a:r>
            <a:r>
              <a:rPr b="1" i="0" lang="en-US" sz="3136" u="none" cap="none" strike="noStrike">
                <a:solidFill>
                  <a:srgbClr val="1A8FB0"/>
                </a:solidFill>
                <a:latin typeface="Montserrat"/>
                <a:ea typeface="Montserrat"/>
                <a:cs typeface="Montserrat"/>
                <a:sym typeface="Montserrat"/>
              </a:rPr>
              <a:t>vùng miền</a:t>
            </a:r>
            <a:r>
              <a:rPr b="0" i="0" lang="en-US" sz="3136" u="none" cap="none" strike="noStrike">
                <a:solidFill>
                  <a:srgbClr val="000000"/>
                </a:solidFill>
                <a:latin typeface="Montserrat"/>
                <a:ea typeface="Montserrat"/>
                <a:cs typeface="Montserrat"/>
                <a:sym typeface="Montserrat"/>
              </a:rPr>
              <a:t>, </a:t>
            </a:r>
            <a:r>
              <a:rPr b="1" i="0" lang="en-US" sz="3136" u="none" cap="none" strike="noStrike">
                <a:solidFill>
                  <a:srgbClr val="1A8FB0"/>
                </a:solidFill>
                <a:latin typeface="Montserrat"/>
                <a:ea typeface="Montserrat"/>
                <a:cs typeface="Montserrat"/>
                <a:sym typeface="Montserrat"/>
              </a:rPr>
              <a:t>mức độ thu nhập</a:t>
            </a:r>
            <a:r>
              <a:rPr b="0" i="0" lang="en-US" sz="3136" u="none" cap="none" strike="noStrike">
                <a:solidFill>
                  <a:srgbClr val="000000"/>
                </a:solidFill>
                <a:latin typeface="Montserrat"/>
                <a:ea typeface="Montserrat"/>
                <a:cs typeface="Montserrat"/>
                <a:sym typeface="Montserrat"/>
              </a:rPr>
              <a:t> và </a:t>
            </a:r>
            <a:r>
              <a:rPr b="1" i="0" lang="en-US" sz="3136" u="none" cap="none" strike="noStrike">
                <a:solidFill>
                  <a:srgbClr val="1A8FB0"/>
                </a:solidFill>
                <a:latin typeface="Montserrat"/>
                <a:ea typeface="Montserrat"/>
                <a:cs typeface="Montserrat"/>
                <a:sym typeface="Montserrat"/>
              </a:rPr>
              <a:t>các tiêu chí</a:t>
            </a:r>
            <a:r>
              <a:rPr b="0" i="0" lang="en-US" sz="3136" u="none" cap="none" strike="noStrike">
                <a:solidFill>
                  <a:srgbClr val="000000"/>
                </a:solidFill>
                <a:latin typeface="Montserrat"/>
                <a:ea typeface="Montserrat"/>
                <a:cs typeface="Montserrat"/>
                <a:sym typeface="Montserrat"/>
              </a:rPr>
              <a:t> của 192 quốc gia trên thế giới từ năm 1960 - 2022.</a:t>
            </a:r>
            <a:endParaRPr/>
          </a:p>
        </p:txBody>
      </p:sp>
      <p:pic>
        <p:nvPicPr>
          <p:cNvPr id="144" name="Google Shape;144;p5"/>
          <p:cNvPicPr preferRelativeResize="0"/>
          <p:nvPr/>
        </p:nvPicPr>
        <p:blipFill rotWithShape="1">
          <a:blip r:embed="rId5">
            <a:alphaModFix/>
          </a:blip>
          <a:srcRect b="0" l="0" r="0" t="0"/>
          <a:stretch/>
        </p:blipFill>
        <p:spPr>
          <a:xfrm>
            <a:off x="13011960" y="7492043"/>
            <a:ext cx="1435975" cy="1554507"/>
          </a:xfrm>
          <a:prstGeom prst="rect">
            <a:avLst/>
          </a:prstGeom>
          <a:noFill/>
          <a:ln>
            <a:noFill/>
          </a:ln>
        </p:spPr>
      </p:pic>
      <p:pic>
        <p:nvPicPr>
          <p:cNvPr id="145" name="Google Shape;145;p5"/>
          <p:cNvPicPr preferRelativeResize="0"/>
          <p:nvPr/>
        </p:nvPicPr>
        <p:blipFill rotWithShape="1">
          <a:blip r:embed="rId5">
            <a:alphaModFix/>
          </a:blip>
          <a:srcRect b="0" l="0" r="0" t="0"/>
          <a:stretch/>
        </p:blipFill>
        <p:spPr>
          <a:xfrm>
            <a:off x="16003556" y="7492043"/>
            <a:ext cx="1435975" cy="1554507"/>
          </a:xfrm>
          <a:prstGeom prst="rect">
            <a:avLst/>
          </a:prstGeom>
          <a:noFill/>
          <a:ln>
            <a:noFill/>
          </a:ln>
        </p:spPr>
      </p:pic>
      <p:sp>
        <p:nvSpPr>
          <p:cNvPr id="146" name="Google Shape;146;p5"/>
          <p:cNvSpPr txBox="1"/>
          <p:nvPr/>
        </p:nvSpPr>
        <p:spPr>
          <a:xfrm>
            <a:off x="10068309" y="6637148"/>
            <a:ext cx="1396752" cy="51435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Region</a:t>
            </a:r>
            <a:endParaRPr/>
          </a:p>
        </p:txBody>
      </p:sp>
      <p:sp>
        <p:nvSpPr>
          <p:cNvPr id="147" name="Google Shape;147;p5"/>
          <p:cNvSpPr txBox="1"/>
          <p:nvPr/>
        </p:nvSpPr>
        <p:spPr>
          <a:xfrm>
            <a:off x="13017636" y="6444293"/>
            <a:ext cx="1593056" cy="104775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Income </a:t>
            </a:r>
            <a:endParaRPr/>
          </a:p>
          <a:p>
            <a:pPr indent="0" lvl="0" marL="0" marR="0" rtl="0" algn="ctr">
              <a:lnSpc>
                <a:spcPct val="14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Level</a:t>
            </a:r>
            <a:endParaRPr/>
          </a:p>
        </p:txBody>
      </p:sp>
      <p:sp>
        <p:nvSpPr>
          <p:cNvPr id="148" name="Google Shape;148;p5"/>
          <p:cNvSpPr txBox="1"/>
          <p:nvPr/>
        </p:nvSpPr>
        <p:spPr>
          <a:xfrm>
            <a:off x="16163599" y="6637148"/>
            <a:ext cx="1447056" cy="51435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Criteria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152" name="Shape 152"/>
        <p:cNvGrpSpPr/>
        <p:nvPr/>
      </p:nvGrpSpPr>
      <p:grpSpPr>
        <a:xfrm>
          <a:off x="0" y="0"/>
          <a:ext cx="0" cy="0"/>
          <a:chOff x="0" y="0"/>
          <a:chExt cx="0" cy="0"/>
        </a:xfrm>
      </p:grpSpPr>
      <p:pic>
        <p:nvPicPr>
          <p:cNvPr id="153" name="Google Shape;153;p6"/>
          <p:cNvPicPr preferRelativeResize="0"/>
          <p:nvPr/>
        </p:nvPicPr>
        <p:blipFill rotWithShape="1">
          <a:blip r:embed="rId3">
            <a:alphaModFix/>
          </a:blip>
          <a:srcRect b="0" l="0" r="0" t="0"/>
          <a:stretch/>
        </p:blipFill>
        <p:spPr>
          <a:xfrm>
            <a:off x="10804836" y="3232782"/>
            <a:ext cx="6841710" cy="2660665"/>
          </a:xfrm>
          <a:prstGeom prst="rect">
            <a:avLst/>
          </a:prstGeom>
          <a:noFill/>
          <a:ln>
            <a:noFill/>
          </a:ln>
        </p:spPr>
      </p:pic>
      <p:grpSp>
        <p:nvGrpSpPr>
          <p:cNvPr id="154" name="Google Shape;154;p6"/>
          <p:cNvGrpSpPr/>
          <p:nvPr/>
        </p:nvGrpSpPr>
        <p:grpSpPr>
          <a:xfrm>
            <a:off x="1077178" y="3005252"/>
            <a:ext cx="8067784" cy="3115725"/>
            <a:chOff x="0" y="0"/>
            <a:chExt cx="10757045" cy="4154300"/>
          </a:xfrm>
        </p:grpSpPr>
        <p:pic>
          <p:nvPicPr>
            <p:cNvPr id="155" name="Google Shape;155;p6"/>
            <p:cNvPicPr preferRelativeResize="0"/>
            <p:nvPr/>
          </p:nvPicPr>
          <p:blipFill rotWithShape="1">
            <a:blip r:embed="rId4">
              <a:alphaModFix/>
            </a:blip>
            <a:srcRect b="0" l="0" r="0" t="0"/>
            <a:stretch/>
          </p:blipFill>
          <p:spPr>
            <a:xfrm>
              <a:off x="3733611" y="323775"/>
              <a:ext cx="7023434" cy="3506750"/>
            </a:xfrm>
            <a:prstGeom prst="rect">
              <a:avLst/>
            </a:prstGeom>
            <a:noFill/>
            <a:ln>
              <a:noFill/>
            </a:ln>
          </p:spPr>
        </p:pic>
        <p:pic>
          <p:nvPicPr>
            <p:cNvPr id="156" name="Google Shape;156;p6"/>
            <p:cNvPicPr preferRelativeResize="0"/>
            <p:nvPr/>
          </p:nvPicPr>
          <p:blipFill rotWithShape="1">
            <a:blip r:embed="rId5">
              <a:alphaModFix/>
            </a:blip>
            <a:srcRect b="0" l="0" r="0" t="0"/>
            <a:stretch/>
          </p:blipFill>
          <p:spPr>
            <a:xfrm>
              <a:off x="0" y="0"/>
              <a:ext cx="3733611" cy="4154300"/>
            </a:xfrm>
            <a:prstGeom prst="rect">
              <a:avLst/>
            </a:prstGeom>
            <a:noFill/>
            <a:ln>
              <a:noFill/>
            </a:ln>
          </p:spPr>
        </p:pic>
      </p:grpSp>
      <p:sp>
        <p:nvSpPr>
          <p:cNvPr id="157" name="Google Shape;157;p6"/>
          <p:cNvSpPr txBox="1"/>
          <p:nvPr/>
        </p:nvSpPr>
        <p:spPr>
          <a:xfrm>
            <a:off x="700548" y="1221926"/>
            <a:ext cx="8821043" cy="1562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6000" u="none" cap="none" strike="noStrike">
                <a:solidFill>
                  <a:srgbClr val="004AAD"/>
                </a:solidFill>
                <a:latin typeface="Montserrat"/>
                <a:ea typeface="Montserrat"/>
                <a:cs typeface="Montserrat"/>
                <a:sym typeface="Montserrat"/>
              </a:rPr>
              <a:t>2. CÔNG CỤ SỬ DỤNG </a:t>
            </a:r>
            <a:endParaRPr/>
          </a:p>
          <a:p>
            <a:pPr indent="0" lvl="0" marL="0" marR="0" rtl="0" algn="l">
              <a:lnSpc>
                <a:spcPct val="100000"/>
              </a:lnSpc>
              <a:spcBef>
                <a:spcPts val="0"/>
              </a:spcBef>
              <a:spcAft>
                <a:spcPts val="0"/>
              </a:spcAft>
              <a:buNone/>
            </a:pPr>
            <a:r>
              <a:t/>
            </a:r>
            <a:endParaRPr b="1" i="0" sz="6000" u="none" cap="none" strike="noStrike">
              <a:solidFill>
                <a:srgbClr val="004AAD"/>
              </a:solidFill>
              <a:latin typeface="Montserrat"/>
              <a:ea typeface="Montserrat"/>
              <a:cs typeface="Montserrat"/>
              <a:sym typeface="Montserrat"/>
            </a:endParaRPr>
          </a:p>
        </p:txBody>
      </p:sp>
      <p:sp>
        <p:nvSpPr>
          <p:cNvPr id="158" name="Google Shape;158;p6"/>
          <p:cNvSpPr txBox="1"/>
          <p:nvPr/>
        </p:nvSpPr>
        <p:spPr>
          <a:xfrm>
            <a:off x="2145894" y="7110387"/>
            <a:ext cx="5930353" cy="1373062"/>
          </a:xfrm>
          <a:prstGeom prst="rect">
            <a:avLst/>
          </a:prstGeom>
          <a:noFill/>
          <a:ln>
            <a:noFill/>
          </a:ln>
        </p:spPr>
        <p:txBody>
          <a:bodyPr anchorCtr="0" anchor="t" bIns="0" lIns="0" spcFirstLastPara="1" rIns="0" wrap="square" tIns="0">
            <a:spAutoFit/>
          </a:bodyPr>
          <a:lstStyle/>
          <a:p>
            <a:pPr indent="0" lvl="0" marL="0" marR="0" rtl="0" algn="just">
              <a:lnSpc>
                <a:spcPct val="150013"/>
              </a:lnSpc>
              <a:spcBef>
                <a:spcPts val="0"/>
              </a:spcBef>
              <a:spcAft>
                <a:spcPts val="0"/>
              </a:spcAft>
              <a:buNone/>
            </a:pPr>
            <a:r>
              <a:rPr b="0" i="0" lang="en-US" sz="3711" u="none" cap="none" strike="noStrike">
                <a:solidFill>
                  <a:srgbClr val="000000"/>
                </a:solidFill>
                <a:latin typeface="Montserrat"/>
                <a:ea typeface="Montserrat"/>
                <a:cs typeface="Montserrat"/>
                <a:sym typeface="Montserrat"/>
              </a:rPr>
              <a:t>Xử lý và làm sạch dữ liệu</a:t>
            </a:r>
            <a:endParaRPr/>
          </a:p>
          <a:p>
            <a:pPr indent="0" lvl="0" marL="0" marR="0" rtl="0" algn="just">
              <a:lnSpc>
                <a:spcPct val="150013"/>
              </a:lnSpc>
              <a:spcBef>
                <a:spcPts val="0"/>
              </a:spcBef>
              <a:spcAft>
                <a:spcPts val="0"/>
              </a:spcAft>
              <a:buNone/>
            </a:pPr>
            <a:r>
              <a:rPr b="0" i="0" lang="en-US" sz="3711" u="none" cap="none" strike="noStrike">
                <a:solidFill>
                  <a:srgbClr val="000000"/>
                </a:solidFill>
                <a:latin typeface="Montserrat"/>
                <a:ea typeface="Montserrat"/>
                <a:cs typeface="Montserrat"/>
                <a:sym typeface="Montserrat"/>
              </a:rPr>
              <a:t> trước khi trực quan hóa</a:t>
            </a:r>
            <a:endParaRPr/>
          </a:p>
        </p:txBody>
      </p:sp>
      <p:sp>
        <p:nvSpPr>
          <p:cNvPr id="159" name="Google Shape;159;p6"/>
          <p:cNvSpPr txBox="1"/>
          <p:nvPr/>
        </p:nvSpPr>
        <p:spPr>
          <a:xfrm>
            <a:off x="11328947" y="7110387"/>
            <a:ext cx="5930353" cy="1373062"/>
          </a:xfrm>
          <a:prstGeom prst="rect">
            <a:avLst/>
          </a:prstGeom>
          <a:noFill/>
          <a:ln>
            <a:noFill/>
          </a:ln>
        </p:spPr>
        <p:txBody>
          <a:bodyPr anchorCtr="0" anchor="t" bIns="0" lIns="0" spcFirstLastPara="1" rIns="0" wrap="square" tIns="0">
            <a:spAutoFit/>
          </a:bodyPr>
          <a:lstStyle/>
          <a:p>
            <a:pPr indent="0" lvl="0" marL="0" marR="0" rtl="0" algn="ctr">
              <a:lnSpc>
                <a:spcPct val="150013"/>
              </a:lnSpc>
              <a:spcBef>
                <a:spcPts val="0"/>
              </a:spcBef>
              <a:spcAft>
                <a:spcPts val="0"/>
              </a:spcAft>
              <a:buNone/>
            </a:pPr>
            <a:r>
              <a:rPr b="0" i="0" lang="en-US" sz="3711" u="none" cap="none" strike="noStrike">
                <a:solidFill>
                  <a:srgbClr val="000000"/>
                </a:solidFill>
                <a:latin typeface="Montserrat"/>
                <a:ea typeface="Montserrat"/>
                <a:cs typeface="Montserrat"/>
                <a:sym typeface="Montserrat"/>
              </a:rPr>
              <a:t>Xây dựng mô hình </a:t>
            </a:r>
            <a:endParaRPr/>
          </a:p>
          <a:p>
            <a:pPr indent="0" lvl="0" marL="0" marR="0" rtl="0" algn="ctr">
              <a:lnSpc>
                <a:spcPct val="150013"/>
              </a:lnSpc>
              <a:spcBef>
                <a:spcPts val="0"/>
              </a:spcBef>
              <a:spcAft>
                <a:spcPts val="0"/>
              </a:spcAft>
              <a:buNone/>
            </a:pPr>
            <a:r>
              <a:rPr b="0" i="0" lang="en-US" sz="3711" u="none" cap="none" strike="noStrike">
                <a:solidFill>
                  <a:srgbClr val="000000"/>
                </a:solidFill>
                <a:latin typeface="Montserrat"/>
                <a:ea typeface="Montserrat"/>
                <a:cs typeface="Montserrat"/>
                <a:sym typeface="Montserrat"/>
              </a:rPr>
              <a:t>và trực quan hóa</a:t>
            </a:r>
            <a:endParaRPr/>
          </a:p>
        </p:txBody>
      </p:sp>
      <p:cxnSp>
        <p:nvCxnSpPr>
          <p:cNvPr id="160" name="Google Shape;160;p6"/>
          <p:cNvCxnSpPr/>
          <p:nvPr/>
        </p:nvCxnSpPr>
        <p:spPr>
          <a:xfrm rot="-14184">
            <a:off x="1453777" y="6748538"/>
            <a:ext cx="7099856" cy="0"/>
          </a:xfrm>
          <a:prstGeom prst="straightConnector1">
            <a:avLst/>
          </a:prstGeom>
          <a:noFill/>
          <a:ln cap="rnd" cmpd="sng" w="19050">
            <a:solidFill>
              <a:srgbClr val="000000"/>
            </a:solidFill>
            <a:prstDash val="solid"/>
            <a:round/>
            <a:headEnd len="sm" w="sm" type="none"/>
            <a:tailEnd len="sm" w="sm" type="none"/>
          </a:ln>
        </p:spPr>
      </p:cxnSp>
      <p:cxnSp>
        <p:nvCxnSpPr>
          <p:cNvPr id="161" name="Google Shape;161;p6"/>
          <p:cNvCxnSpPr/>
          <p:nvPr/>
        </p:nvCxnSpPr>
        <p:spPr>
          <a:xfrm rot="-14184">
            <a:off x="10675763" y="6700194"/>
            <a:ext cx="7099856" cy="0"/>
          </a:xfrm>
          <a:prstGeom prst="straightConnector1">
            <a:avLst/>
          </a:prstGeom>
          <a:noFill/>
          <a:ln cap="rnd" cmpd="sng" w="19050">
            <a:solidFill>
              <a:srgbClr val="000000"/>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7"/>
          <p:cNvSpPr/>
          <p:nvPr/>
        </p:nvSpPr>
        <p:spPr>
          <a:xfrm>
            <a:off x="0" y="-1127502"/>
            <a:ext cx="18288000" cy="11414502"/>
          </a:xfrm>
          <a:prstGeom prst="rect">
            <a:avLst/>
          </a:prstGeom>
          <a:solidFill>
            <a:srgbClr val="94DD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7"/>
          <p:cNvGrpSpPr/>
          <p:nvPr/>
        </p:nvGrpSpPr>
        <p:grpSpPr>
          <a:xfrm>
            <a:off x="7914296" y="5042734"/>
            <a:ext cx="2459408" cy="1852781"/>
            <a:chOff x="0" y="-66675"/>
            <a:chExt cx="3279211" cy="2470375"/>
          </a:xfrm>
        </p:grpSpPr>
        <p:sp>
          <p:nvSpPr>
            <p:cNvPr id="168" name="Google Shape;168;p7"/>
            <p:cNvSpPr txBox="1"/>
            <p:nvPr/>
          </p:nvSpPr>
          <p:spPr>
            <a:xfrm>
              <a:off x="0" y="-66675"/>
              <a:ext cx="3279211" cy="6762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000" u="none" cap="none" strike="noStrike">
                  <a:solidFill>
                    <a:srgbClr val="000000"/>
                  </a:solidFill>
                  <a:latin typeface="Josefin Sans"/>
                  <a:ea typeface="Josefin Sans"/>
                  <a:cs typeface="Josefin Sans"/>
                  <a:sym typeface="Josefin Sans"/>
                </a:rPr>
                <a:t>BƯỚC</a:t>
              </a:r>
              <a:endParaRPr/>
            </a:p>
          </p:txBody>
        </p:sp>
        <p:sp>
          <p:nvSpPr>
            <p:cNvPr id="169" name="Google Shape;169;p7"/>
            <p:cNvSpPr txBox="1"/>
            <p:nvPr/>
          </p:nvSpPr>
          <p:spPr>
            <a:xfrm>
              <a:off x="0" y="937273"/>
              <a:ext cx="3279211" cy="146642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199" u="none" cap="none" strike="noStrike">
                  <a:solidFill>
                    <a:srgbClr val="000000"/>
                  </a:solidFill>
                  <a:latin typeface="Josefin Sans"/>
                  <a:ea typeface="Josefin Sans"/>
                  <a:cs typeface="Josefin Sans"/>
                  <a:sym typeface="Josefin Sans"/>
                </a:rPr>
                <a:t>Xử lý với SQL</a:t>
              </a:r>
              <a:endParaRPr/>
            </a:p>
          </p:txBody>
        </p:sp>
      </p:grpSp>
      <p:grpSp>
        <p:nvGrpSpPr>
          <p:cNvPr id="170" name="Google Shape;170;p7"/>
          <p:cNvGrpSpPr/>
          <p:nvPr/>
        </p:nvGrpSpPr>
        <p:grpSpPr>
          <a:xfrm>
            <a:off x="14799892" y="5093494"/>
            <a:ext cx="2459408" cy="1852781"/>
            <a:chOff x="0" y="-66675"/>
            <a:chExt cx="3279211" cy="2470375"/>
          </a:xfrm>
        </p:grpSpPr>
        <p:sp>
          <p:nvSpPr>
            <p:cNvPr id="171" name="Google Shape;171;p7"/>
            <p:cNvSpPr txBox="1"/>
            <p:nvPr/>
          </p:nvSpPr>
          <p:spPr>
            <a:xfrm>
              <a:off x="0" y="-66675"/>
              <a:ext cx="3279211" cy="6762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000" u="none" cap="none" strike="noStrike">
                  <a:solidFill>
                    <a:srgbClr val="000000"/>
                  </a:solidFill>
                  <a:latin typeface="Josefin Sans"/>
                  <a:ea typeface="Josefin Sans"/>
                  <a:cs typeface="Josefin Sans"/>
                  <a:sym typeface="Josefin Sans"/>
                </a:rPr>
                <a:t>BƯỚC</a:t>
              </a:r>
              <a:endParaRPr/>
            </a:p>
          </p:txBody>
        </p:sp>
        <p:sp>
          <p:nvSpPr>
            <p:cNvPr id="172" name="Google Shape;172;p7"/>
            <p:cNvSpPr txBox="1"/>
            <p:nvPr/>
          </p:nvSpPr>
          <p:spPr>
            <a:xfrm>
              <a:off x="0" y="937273"/>
              <a:ext cx="3279211" cy="146642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199" u="none" cap="none" strike="noStrike">
                  <a:solidFill>
                    <a:srgbClr val="000000"/>
                  </a:solidFill>
                  <a:latin typeface="Josefin Sans"/>
                  <a:ea typeface="Josefin Sans"/>
                  <a:cs typeface="Josefin Sans"/>
                  <a:sym typeface="Josefin Sans"/>
                </a:rPr>
                <a:t>Xử lý với Power BI</a:t>
              </a:r>
              <a:endParaRPr/>
            </a:p>
          </p:txBody>
        </p:sp>
      </p:grpSp>
      <p:grpSp>
        <p:nvGrpSpPr>
          <p:cNvPr id="173" name="Google Shape;173;p7"/>
          <p:cNvGrpSpPr/>
          <p:nvPr/>
        </p:nvGrpSpPr>
        <p:grpSpPr>
          <a:xfrm>
            <a:off x="1603273" y="3719833"/>
            <a:ext cx="22469410" cy="1507133"/>
            <a:chOff x="0" y="-180975"/>
            <a:chExt cx="29959213" cy="2009511"/>
          </a:xfrm>
        </p:grpSpPr>
        <p:sp>
          <p:nvSpPr>
            <p:cNvPr id="174" name="Google Shape;174;p7"/>
            <p:cNvSpPr txBox="1"/>
            <p:nvPr/>
          </p:nvSpPr>
          <p:spPr>
            <a:xfrm>
              <a:off x="0" y="-142875"/>
              <a:ext cx="1665044" cy="1535472"/>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6879" u="none" cap="none" strike="noStrike">
                  <a:solidFill>
                    <a:srgbClr val="000000"/>
                  </a:solidFill>
                  <a:latin typeface="Josefin Sans"/>
                  <a:ea typeface="Josefin Sans"/>
                  <a:cs typeface="Josefin Sans"/>
                  <a:sym typeface="Josefin Sans"/>
                </a:rPr>
                <a:t>1</a:t>
              </a:r>
              <a:endParaRPr/>
            </a:p>
          </p:txBody>
        </p:sp>
        <p:sp>
          <p:nvSpPr>
            <p:cNvPr id="175" name="Google Shape;175;p7"/>
            <p:cNvSpPr txBox="1"/>
            <p:nvPr/>
          </p:nvSpPr>
          <p:spPr>
            <a:xfrm>
              <a:off x="9469800" y="-142875"/>
              <a:ext cx="1665044" cy="1535472"/>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6879" u="none" cap="none" strike="noStrike">
                  <a:solidFill>
                    <a:srgbClr val="000000"/>
                  </a:solidFill>
                  <a:latin typeface="Josefin Sans"/>
                  <a:ea typeface="Josefin Sans"/>
                  <a:cs typeface="Josefin Sans"/>
                  <a:sym typeface="Josefin Sans"/>
                </a:rPr>
                <a:t>2</a:t>
              </a:r>
              <a:endParaRPr/>
            </a:p>
          </p:txBody>
        </p:sp>
        <p:sp>
          <p:nvSpPr>
            <p:cNvPr id="176" name="Google Shape;176;p7"/>
            <p:cNvSpPr txBox="1"/>
            <p:nvPr/>
          </p:nvSpPr>
          <p:spPr>
            <a:xfrm>
              <a:off x="18475634" y="-142875"/>
              <a:ext cx="1665044" cy="1535472"/>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6879" u="none" cap="none" strike="noStrike">
                  <a:solidFill>
                    <a:srgbClr val="000000"/>
                  </a:solidFill>
                  <a:latin typeface="Josefin Sans"/>
                  <a:ea typeface="Josefin Sans"/>
                  <a:cs typeface="Josefin Sans"/>
                  <a:sym typeface="Josefin Sans"/>
                </a:rPr>
                <a:t>3</a:t>
              </a:r>
              <a:endParaRPr/>
            </a:p>
          </p:txBody>
        </p:sp>
        <p:sp>
          <p:nvSpPr>
            <p:cNvPr id="177" name="Google Shape;177;p7"/>
            <p:cNvSpPr txBox="1"/>
            <p:nvPr/>
          </p:nvSpPr>
          <p:spPr>
            <a:xfrm>
              <a:off x="28294169" y="-180975"/>
              <a:ext cx="1665044" cy="2009511"/>
            </a:xfrm>
            <a:prstGeom prst="rect">
              <a:avLst/>
            </a:prstGeom>
            <a:noFill/>
            <a:ln>
              <a:noFill/>
            </a:ln>
          </p:spPr>
          <p:txBody>
            <a:bodyPr anchorCtr="0" anchor="t" bIns="0" lIns="0" spcFirstLastPara="1" rIns="0" wrap="square" tIns="0">
              <a:spAutoFit/>
            </a:bodyPr>
            <a:lstStyle/>
            <a:p>
              <a:pPr indent="0" lvl="0" marL="0" marR="0" rtl="0" algn="ctr">
                <a:lnSpc>
                  <a:spcPct val="700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178" name="Google Shape;178;p7"/>
            <p:cNvCxnSpPr/>
            <p:nvPr/>
          </p:nvCxnSpPr>
          <p:spPr>
            <a:xfrm>
              <a:off x="1665044" y="818339"/>
              <a:ext cx="7304864" cy="0"/>
            </a:xfrm>
            <a:prstGeom prst="straightConnector1">
              <a:avLst/>
            </a:prstGeom>
            <a:noFill/>
            <a:ln cap="flat" cmpd="sng" w="78850">
              <a:solidFill>
                <a:srgbClr val="000000"/>
              </a:solidFill>
              <a:prstDash val="solid"/>
              <a:round/>
              <a:headEnd len="sm" w="sm" type="none"/>
              <a:tailEnd len="sm" w="sm" type="none"/>
            </a:ln>
          </p:spPr>
        </p:cxnSp>
        <p:cxnSp>
          <p:nvCxnSpPr>
            <p:cNvPr id="179" name="Google Shape;179;p7"/>
            <p:cNvCxnSpPr/>
            <p:nvPr/>
          </p:nvCxnSpPr>
          <p:spPr>
            <a:xfrm>
              <a:off x="11170770" y="818339"/>
              <a:ext cx="7304864" cy="0"/>
            </a:xfrm>
            <a:prstGeom prst="straightConnector1">
              <a:avLst/>
            </a:prstGeom>
            <a:noFill/>
            <a:ln cap="flat" cmpd="sng" w="78850">
              <a:solidFill>
                <a:srgbClr val="000000"/>
              </a:solidFill>
              <a:prstDash val="solid"/>
              <a:round/>
              <a:headEnd len="sm" w="sm" type="none"/>
              <a:tailEnd len="sm" w="sm" type="none"/>
            </a:ln>
          </p:spPr>
        </p:cxnSp>
      </p:grpSp>
      <p:pic>
        <p:nvPicPr>
          <p:cNvPr id="180" name="Google Shape;180;p7"/>
          <p:cNvPicPr preferRelativeResize="0"/>
          <p:nvPr/>
        </p:nvPicPr>
        <p:blipFill rotWithShape="1">
          <a:blip r:embed="rId3">
            <a:alphaModFix/>
          </a:blip>
          <a:srcRect b="0" l="0" r="0" t="0"/>
          <a:stretch/>
        </p:blipFill>
        <p:spPr>
          <a:xfrm>
            <a:off x="1031637" y="7553744"/>
            <a:ext cx="2456471" cy="2733256"/>
          </a:xfrm>
          <a:prstGeom prst="rect">
            <a:avLst/>
          </a:prstGeom>
          <a:noFill/>
          <a:ln>
            <a:noFill/>
          </a:ln>
        </p:spPr>
      </p:pic>
      <p:pic>
        <p:nvPicPr>
          <p:cNvPr id="181" name="Google Shape;181;p7"/>
          <p:cNvPicPr preferRelativeResize="0"/>
          <p:nvPr/>
        </p:nvPicPr>
        <p:blipFill rotWithShape="1">
          <a:blip r:embed="rId4">
            <a:alphaModFix/>
          </a:blip>
          <a:srcRect b="0" l="0" r="0" t="0"/>
          <a:stretch/>
        </p:blipFill>
        <p:spPr>
          <a:xfrm>
            <a:off x="7614099" y="7341120"/>
            <a:ext cx="3525441" cy="1760227"/>
          </a:xfrm>
          <a:prstGeom prst="rect">
            <a:avLst/>
          </a:prstGeom>
          <a:noFill/>
          <a:ln>
            <a:noFill/>
          </a:ln>
        </p:spPr>
      </p:pic>
      <p:pic>
        <p:nvPicPr>
          <p:cNvPr id="182" name="Google Shape;182;p7"/>
          <p:cNvPicPr preferRelativeResize="0"/>
          <p:nvPr/>
        </p:nvPicPr>
        <p:blipFill rotWithShape="1">
          <a:blip r:embed="rId5">
            <a:alphaModFix/>
          </a:blip>
          <a:srcRect b="0" l="0" r="0" t="0"/>
          <a:stretch/>
        </p:blipFill>
        <p:spPr>
          <a:xfrm>
            <a:off x="13863958" y="7375337"/>
            <a:ext cx="4350325" cy="1691793"/>
          </a:xfrm>
          <a:prstGeom prst="rect">
            <a:avLst/>
          </a:prstGeom>
          <a:noFill/>
          <a:ln>
            <a:noFill/>
          </a:ln>
        </p:spPr>
      </p:pic>
      <p:grpSp>
        <p:nvGrpSpPr>
          <p:cNvPr id="183" name="Google Shape;183;p7"/>
          <p:cNvGrpSpPr/>
          <p:nvPr/>
        </p:nvGrpSpPr>
        <p:grpSpPr>
          <a:xfrm>
            <a:off x="698330" y="5177155"/>
            <a:ext cx="3123086" cy="1848589"/>
            <a:chOff x="0" y="-66675"/>
            <a:chExt cx="4164114" cy="2464786"/>
          </a:xfrm>
        </p:grpSpPr>
        <p:sp>
          <p:nvSpPr>
            <p:cNvPr id="184" name="Google Shape;184;p7"/>
            <p:cNvSpPr txBox="1"/>
            <p:nvPr/>
          </p:nvSpPr>
          <p:spPr>
            <a:xfrm>
              <a:off x="0" y="-66675"/>
              <a:ext cx="4164114" cy="6762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000" u="none" cap="none" strike="noStrike">
                  <a:solidFill>
                    <a:srgbClr val="000000"/>
                  </a:solidFill>
                  <a:latin typeface="Josefin Sans"/>
                  <a:ea typeface="Josefin Sans"/>
                  <a:cs typeface="Josefin Sans"/>
                  <a:sym typeface="Josefin Sans"/>
                </a:rPr>
                <a:t>BƯỚC</a:t>
              </a:r>
              <a:endParaRPr/>
            </a:p>
          </p:txBody>
        </p:sp>
        <p:sp>
          <p:nvSpPr>
            <p:cNvPr id="185" name="Google Shape;185;p7"/>
            <p:cNvSpPr txBox="1"/>
            <p:nvPr/>
          </p:nvSpPr>
          <p:spPr>
            <a:xfrm>
              <a:off x="0" y="931684"/>
              <a:ext cx="4164114" cy="146642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199" u="none" cap="none" strike="noStrike">
                  <a:solidFill>
                    <a:srgbClr val="000000"/>
                  </a:solidFill>
                  <a:latin typeface="Josefin Sans"/>
                  <a:ea typeface="Josefin Sans"/>
                  <a:cs typeface="Josefin Sans"/>
                  <a:sym typeface="Josefin Sans"/>
                </a:rPr>
                <a:t>Xử lý với Python </a:t>
              </a:r>
              <a:endParaRPr/>
            </a:p>
          </p:txBody>
        </p:sp>
      </p:grpSp>
      <p:sp>
        <p:nvSpPr>
          <p:cNvPr id="186" name="Google Shape;186;p7"/>
          <p:cNvSpPr txBox="1"/>
          <p:nvPr/>
        </p:nvSpPr>
        <p:spPr>
          <a:xfrm>
            <a:off x="698330" y="737419"/>
            <a:ext cx="10072985" cy="1562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6000" u="none" cap="none" strike="noStrike">
                <a:solidFill>
                  <a:srgbClr val="004AAD"/>
                </a:solidFill>
                <a:latin typeface="Montserrat"/>
                <a:ea typeface="Montserrat"/>
                <a:cs typeface="Montserrat"/>
                <a:sym typeface="Montserrat"/>
              </a:rPr>
              <a:t>3. CÁC BƯỚC THỰC HIỆN </a:t>
            </a:r>
            <a:endParaRPr/>
          </a:p>
          <a:p>
            <a:pPr indent="0" lvl="0" marL="0" marR="0" rtl="0" algn="l">
              <a:lnSpc>
                <a:spcPct val="100000"/>
              </a:lnSpc>
              <a:spcBef>
                <a:spcPts val="0"/>
              </a:spcBef>
              <a:spcAft>
                <a:spcPts val="0"/>
              </a:spcAft>
              <a:buNone/>
            </a:pPr>
            <a:r>
              <a:t/>
            </a:r>
            <a:endParaRPr b="1" i="0" sz="6000" u="none" cap="none" strike="noStrike">
              <a:solidFill>
                <a:srgbClr val="004AAD"/>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8"/>
          <p:cNvPicPr preferRelativeResize="0"/>
          <p:nvPr/>
        </p:nvPicPr>
        <p:blipFill rotWithShape="1">
          <a:blip r:embed="rId3">
            <a:alphaModFix amt="40000"/>
          </a:blip>
          <a:srcRect b="0" l="0" r="0" t="0"/>
          <a:stretch/>
        </p:blipFill>
        <p:spPr>
          <a:xfrm rot="-2085749">
            <a:off x="-5280365" y="-3732370"/>
            <a:ext cx="14820425" cy="14820425"/>
          </a:xfrm>
          <a:prstGeom prst="rect">
            <a:avLst/>
          </a:prstGeom>
          <a:noFill/>
          <a:ln>
            <a:noFill/>
          </a:ln>
        </p:spPr>
      </p:pic>
      <p:pic>
        <p:nvPicPr>
          <p:cNvPr id="192" name="Google Shape;192;p8"/>
          <p:cNvPicPr preferRelativeResize="0"/>
          <p:nvPr/>
        </p:nvPicPr>
        <p:blipFill rotWithShape="1">
          <a:blip r:embed="rId4">
            <a:alphaModFix amt="50000"/>
          </a:blip>
          <a:srcRect b="0" l="0" r="0" t="0"/>
          <a:stretch/>
        </p:blipFill>
        <p:spPr>
          <a:xfrm rot="4233417">
            <a:off x="-3421326" y="4361845"/>
            <a:ext cx="7160020" cy="11496520"/>
          </a:xfrm>
          <a:prstGeom prst="rect">
            <a:avLst/>
          </a:prstGeom>
          <a:noFill/>
          <a:ln>
            <a:noFill/>
          </a:ln>
        </p:spPr>
      </p:pic>
      <p:pic>
        <p:nvPicPr>
          <p:cNvPr id="193" name="Google Shape;193;p8"/>
          <p:cNvPicPr preferRelativeResize="0"/>
          <p:nvPr/>
        </p:nvPicPr>
        <p:blipFill rotWithShape="1">
          <a:blip r:embed="rId5">
            <a:alphaModFix/>
          </a:blip>
          <a:srcRect b="0" l="0" r="0" t="0"/>
          <a:stretch/>
        </p:blipFill>
        <p:spPr>
          <a:xfrm>
            <a:off x="2129848" y="4393980"/>
            <a:ext cx="4744929" cy="3358770"/>
          </a:xfrm>
          <a:prstGeom prst="rect">
            <a:avLst/>
          </a:prstGeom>
          <a:noFill/>
          <a:ln>
            <a:noFill/>
          </a:ln>
        </p:spPr>
      </p:pic>
      <p:pic>
        <p:nvPicPr>
          <p:cNvPr id="194" name="Google Shape;194;p8"/>
          <p:cNvPicPr preferRelativeResize="0"/>
          <p:nvPr/>
        </p:nvPicPr>
        <p:blipFill rotWithShape="1">
          <a:blip r:embed="rId6">
            <a:alphaModFix/>
          </a:blip>
          <a:srcRect b="0" l="0" r="0" t="0"/>
          <a:stretch/>
        </p:blipFill>
        <p:spPr>
          <a:xfrm>
            <a:off x="9990637" y="3286318"/>
            <a:ext cx="7940322" cy="4466431"/>
          </a:xfrm>
          <a:prstGeom prst="rect">
            <a:avLst/>
          </a:prstGeom>
          <a:noFill/>
          <a:ln>
            <a:noFill/>
          </a:ln>
        </p:spPr>
      </p:pic>
      <p:grpSp>
        <p:nvGrpSpPr>
          <p:cNvPr id="195" name="Google Shape;195;p8"/>
          <p:cNvGrpSpPr/>
          <p:nvPr/>
        </p:nvGrpSpPr>
        <p:grpSpPr>
          <a:xfrm>
            <a:off x="9990637" y="2960831"/>
            <a:ext cx="7940322" cy="4791918"/>
            <a:chOff x="0" y="-85725"/>
            <a:chExt cx="2091278" cy="1262069"/>
          </a:xfrm>
        </p:grpSpPr>
        <p:sp>
          <p:nvSpPr>
            <p:cNvPr id="196" name="Google Shape;196;p8"/>
            <p:cNvSpPr/>
            <p:nvPr/>
          </p:nvSpPr>
          <p:spPr>
            <a:xfrm>
              <a:off x="0" y="0"/>
              <a:ext cx="2091278" cy="1176344"/>
            </a:xfrm>
            <a:custGeom>
              <a:rect b="b" l="l" r="r" t="t"/>
              <a:pathLst>
                <a:path extrusionOk="0" h="1176344" w="2091278">
                  <a:moveTo>
                    <a:pt x="0" y="0"/>
                  </a:moveTo>
                  <a:lnTo>
                    <a:pt x="2091278" y="0"/>
                  </a:lnTo>
                  <a:lnTo>
                    <a:pt x="2091278" y="1176344"/>
                  </a:lnTo>
                  <a:lnTo>
                    <a:pt x="0" y="1176344"/>
                  </a:lnTo>
                  <a:close/>
                </a:path>
              </a:pathLst>
            </a:custGeom>
            <a:solidFill>
              <a:srgbClr val="000000">
                <a:alpha val="0"/>
              </a:srgbClr>
            </a:solidFill>
            <a:ln cap="flat" cmpd="sng" w="38100">
              <a:solidFill>
                <a:srgbClr val="5CE1E6"/>
              </a:solidFill>
              <a:prstDash val="solid"/>
              <a:round/>
              <a:headEnd len="sm" w="sm" type="none"/>
              <a:tailEnd len="sm" w="sm" type="none"/>
            </a:ln>
          </p:spPr>
        </p:sp>
        <p:sp>
          <p:nvSpPr>
            <p:cNvPr id="197" name="Google Shape;197;p8"/>
            <p:cNvSpPr txBox="1"/>
            <p:nvPr/>
          </p:nvSpPr>
          <p:spPr>
            <a:xfrm>
              <a:off x="0" y="-85725"/>
              <a:ext cx="812800" cy="898525"/>
            </a:xfrm>
            <a:prstGeom prst="rect">
              <a:avLst/>
            </a:prstGeom>
            <a:noFill/>
            <a:ln>
              <a:noFill/>
            </a:ln>
          </p:spPr>
          <p:txBody>
            <a:bodyPr anchorCtr="0" anchor="ctr" bIns="50800" lIns="50800" spcFirstLastPara="1" rIns="50800" wrap="square" tIns="50800">
              <a:noAutofit/>
            </a:bodyPr>
            <a:lstStyle/>
            <a:p>
              <a:pPr indent="0" lvl="0" marL="0" marR="0" rtl="0" algn="ctr">
                <a:lnSpc>
                  <a:spcPct val="1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8" name="Google Shape;198;p8"/>
          <p:cNvSpPr txBox="1"/>
          <p:nvPr/>
        </p:nvSpPr>
        <p:spPr>
          <a:xfrm>
            <a:off x="-858625" y="2530033"/>
            <a:ext cx="10721873" cy="162687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6299" u="none" cap="none" strike="noStrike">
                <a:solidFill>
                  <a:srgbClr val="004AAD"/>
                </a:solidFill>
                <a:latin typeface="Montserrat"/>
                <a:ea typeface="Montserrat"/>
                <a:cs typeface="Montserrat"/>
                <a:sym typeface="Montserrat"/>
              </a:rPr>
              <a:t>BƯỚC 1. XỬ LÝ VỚI PYTHON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9"/>
          <p:cNvPicPr preferRelativeResize="0"/>
          <p:nvPr/>
        </p:nvPicPr>
        <p:blipFill rotWithShape="1">
          <a:blip r:embed="rId3">
            <a:alphaModFix amt="50000"/>
          </a:blip>
          <a:srcRect b="0" l="0" r="0" t="0"/>
          <a:stretch/>
        </p:blipFill>
        <p:spPr>
          <a:xfrm rot="-1625759">
            <a:off x="-6168698" y="2751801"/>
            <a:ext cx="10884489" cy="8846121"/>
          </a:xfrm>
          <a:prstGeom prst="rect">
            <a:avLst/>
          </a:prstGeom>
          <a:noFill/>
          <a:ln>
            <a:noFill/>
          </a:ln>
        </p:spPr>
      </p:pic>
      <p:pic>
        <p:nvPicPr>
          <p:cNvPr id="204" name="Google Shape;204;p9"/>
          <p:cNvPicPr preferRelativeResize="0"/>
          <p:nvPr/>
        </p:nvPicPr>
        <p:blipFill rotWithShape="1">
          <a:blip r:embed="rId4">
            <a:alphaModFix amt="50000"/>
          </a:blip>
          <a:srcRect b="0" l="0" r="0" t="0"/>
          <a:stretch/>
        </p:blipFill>
        <p:spPr>
          <a:xfrm rot="1505868">
            <a:off x="13408250" y="-4770096"/>
            <a:ext cx="12580534" cy="8680686"/>
          </a:xfrm>
          <a:prstGeom prst="rect">
            <a:avLst/>
          </a:prstGeom>
          <a:noFill/>
          <a:ln>
            <a:noFill/>
          </a:ln>
        </p:spPr>
      </p:pic>
      <p:pic>
        <p:nvPicPr>
          <p:cNvPr id="205" name="Google Shape;205;p9"/>
          <p:cNvPicPr preferRelativeResize="0"/>
          <p:nvPr/>
        </p:nvPicPr>
        <p:blipFill rotWithShape="1">
          <a:blip r:embed="rId5">
            <a:alphaModFix/>
          </a:blip>
          <a:srcRect b="0" l="0" r="0" t="0"/>
          <a:stretch/>
        </p:blipFill>
        <p:spPr>
          <a:xfrm>
            <a:off x="296466" y="758407"/>
            <a:ext cx="10425196" cy="5720212"/>
          </a:xfrm>
          <a:prstGeom prst="rect">
            <a:avLst/>
          </a:prstGeom>
          <a:noFill/>
          <a:ln>
            <a:noFill/>
          </a:ln>
        </p:spPr>
      </p:pic>
      <p:pic>
        <p:nvPicPr>
          <p:cNvPr id="206" name="Google Shape;206;p9"/>
          <p:cNvPicPr preferRelativeResize="0"/>
          <p:nvPr/>
        </p:nvPicPr>
        <p:blipFill rotWithShape="1">
          <a:blip r:embed="rId6">
            <a:alphaModFix/>
          </a:blip>
          <a:srcRect b="0" l="0" r="0" t="0"/>
          <a:stretch/>
        </p:blipFill>
        <p:spPr>
          <a:xfrm>
            <a:off x="1330992" y="5143500"/>
            <a:ext cx="10574589" cy="4474698"/>
          </a:xfrm>
          <a:prstGeom prst="rect">
            <a:avLst/>
          </a:prstGeom>
          <a:noFill/>
          <a:ln>
            <a:noFill/>
          </a:ln>
        </p:spPr>
      </p:pic>
      <p:sp>
        <p:nvSpPr>
          <p:cNvPr id="207" name="Google Shape;207;p9"/>
          <p:cNvSpPr txBox="1"/>
          <p:nvPr/>
        </p:nvSpPr>
        <p:spPr>
          <a:xfrm>
            <a:off x="12376001" y="2630212"/>
            <a:ext cx="5370436" cy="5243992"/>
          </a:xfrm>
          <a:prstGeom prst="rect">
            <a:avLst/>
          </a:prstGeom>
          <a:noFill/>
          <a:ln>
            <a:noFill/>
          </a:ln>
        </p:spPr>
        <p:txBody>
          <a:bodyPr anchorCtr="0" anchor="t" bIns="0" lIns="0" spcFirstLastPara="1" rIns="0" wrap="square" tIns="0">
            <a:spAutoFit/>
          </a:bodyPr>
          <a:lstStyle/>
          <a:p>
            <a:pPr indent="0" lvl="0" marL="0" marR="0" rtl="0" algn="l">
              <a:lnSpc>
                <a:spcPct val="244041"/>
              </a:lnSpc>
              <a:spcBef>
                <a:spcPts val="0"/>
              </a:spcBef>
              <a:spcAft>
                <a:spcPts val="0"/>
              </a:spcAft>
              <a:buNone/>
            </a:pPr>
            <a:r>
              <a:rPr b="0" i="0" lang="en-US" sz="3474" u="none" cap="none" strike="noStrike">
                <a:solidFill>
                  <a:srgbClr val="004AAD"/>
                </a:solidFill>
                <a:latin typeface="Montserrat SemiBold"/>
                <a:ea typeface="Montserrat SemiBold"/>
                <a:cs typeface="Montserrat SemiBold"/>
                <a:sym typeface="Montserrat SemiBold"/>
              </a:rPr>
              <a:t>1. </a:t>
            </a:r>
            <a:r>
              <a:rPr b="0" i="0" lang="en-US" sz="3474" u="none" cap="none" strike="noStrike">
                <a:solidFill>
                  <a:srgbClr val="000000"/>
                </a:solidFill>
                <a:latin typeface="Montserrat SemiBold"/>
                <a:ea typeface="Montserrat SemiBold"/>
                <a:cs typeface="Montserrat SemiBold"/>
                <a:sym typeface="Montserrat SemiBold"/>
              </a:rPr>
              <a:t>Đọc file dữ liệu</a:t>
            </a:r>
            <a:endParaRPr/>
          </a:p>
          <a:p>
            <a:pPr indent="0" lvl="0" marL="0" marR="0" rtl="0" algn="l">
              <a:lnSpc>
                <a:spcPct val="244041"/>
              </a:lnSpc>
              <a:spcBef>
                <a:spcPts val="0"/>
              </a:spcBef>
              <a:spcAft>
                <a:spcPts val="0"/>
              </a:spcAft>
              <a:buNone/>
            </a:pPr>
            <a:r>
              <a:rPr b="0" i="0" lang="en-US" sz="3474" u="none" cap="none" strike="noStrike">
                <a:solidFill>
                  <a:srgbClr val="004AAD"/>
                </a:solidFill>
                <a:latin typeface="Montserrat SemiBold"/>
                <a:ea typeface="Montserrat SemiBold"/>
                <a:cs typeface="Montserrat SemiBold"/>
                <a:sym typeface="Montserrat SemiBold"/>
              </a:rPr>
              <a:t>2. </a:t>
            </a:r>
            <a:r>
              <a:rPr b="0" i="0" lang="en-US" sz="3474" u="none" cap="none" strike="noStrike">
                <a:solidFill>
                  <a:srgbClr val="000000"/>
                </a:solidFill>
                <a:latin typeface="Montserrat SemiBold"/>
                <a:ea typeface="Montserrat SemiBold"/>
                <a:cs typeface="Montserrat SemiBold"/>
                <a:sym typeface="Montserrat SemiBold"/>
              </a:rPr>
              <a:t>Show dữ liệu</a:t>
            </a:r>
            <a:endParaRPr/>
          </a:p>
          <a:p>
            <a:pPr indent="0" lvl="0" marL="0" marR="0" rtl="0" algn="l">
              <a:lnSpc>
                <a:spcPct val="244041"/>
              </a:lnSpc>
              <a:spcBef>
                <a:spcPts val="0"/>
              </a:spcBef>
              <a:spcAft>
                <a:spcPts val="0"/>
              </a:spcAft>
              <a:buNone/>
            </a:pPr>
            <a:r>
              <a:rPr b="0" i="0" lang="en-US" sz="3474" u="none" cap="none" strike="noStrike">
                <a:solidFill>
                  <a:srgbClr val="004AAD"/>
                </a:solidFill>
                <a:latin typeface="Montserrat SemiBold"/>
                <a:ea typeface="Montserrat SemiBold"/>
                <a:cs typeface="Montserrat SemiBold"/>
                <a:sym typeface="Montserrat SemiBold"/>
              </a:rPr>
              <a:t>3.</a:t>
            </a:r>
            <a:r>
              <a:rPr b="0" i="0" lang="en-US" sz="3474" u="none" cap="none" strike="noStrike">
                <a:solidFill>
                  <a:srgbClr val="000000"/>
                </a:solidFill>
                <a:latin typeface="Montserrat SemiBold"/>
                <a:ea typeface="Montserrat SemiBold"/>
                <a:cs typeface="Montserrat SemiBold"/>
                <a:sym typeface="Montserrat SemiBold"/>
              </a:rPr>
              <a:t> Chọn dữ liệu từ năm 2016 - 2020 và xóa kí tự thừa trong các cột năm</a:t>
            </a:r>
            <a:endParaRPr/>
          </a:p>
        </p:txBody>
      </p:sp>
      <p:sp>
        <p:nvSpPr>
          <p:cNvPr id="208" name="Google Shape;208;p9"/>
          <p:cNvSpPr txBox="1"/>
          <p:nvPr/>
        </p:nvSpPr>
        <p:spPr>
          <a:xfrm>
            <a:off x="11905580" y="723900"/>
            <a:ext cx="5370436" cy="1854669"/>
          </a:xfrm>
          <a:prstGeom prst="rect">
            <a:avLst/>
          </a:prstGeom>
          <a:noFill/>
          <a:ln>
            <a:noFill/>
          </a:ln>
        </p:spPr>
        <p:txBody>
          <a:bodyPr anchorCtr="0" anchor="t" bIns="0" lIns="0" spcFirstLastPara="1" rIns="0" wrap="square" tIns="0">
            <a:spAutoFit/>
          </a:bodyPr>
          <a:lstStyle/>
          <a:p>
            <a:pPr indent="0" lvl="0" marL="0" marR="0" rtl="0" algn="l">
              <a:lnSpc>
                <a:spcPct val="206041"/>
              </a:lnSpc>
              <a:spcBef>
                <a:spcPts val="0"/>
              </a:spcBef>
              <a:spcAft>
                <a:spcPts val="0"/>
              </a:spcAft>
              <a:buNone/>
            </a:pPr>
            <a:r>
              <a:rPr b="1" i="0" lang="en-US" sz="3774" u="none" cap="none" strike="noStrike">
                <a:solidFill>
                  <a:srgbClr val="1A8FB0"/>
                </a:solidFill>
                <a:latin typeface="Montserrat"/>
                <a:ea typeface="Montserrat"/>
                <a:cs typeface="Montserrat"/>
                <a:sym typeface="Montserrat"/>
              </a:rPr>
              <a:t>Các bước thực hiện với Python: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